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437" r:id="rId4"/>
    <p:sldId id="302" r:id="rId5"/>
    <p:sldId id="265" r:id="rId6"/>
    <p:sldId id="440" r:id="rId7"/>
    <p:sldId id="438" r:id="rId8"/>
    <p:sldId id="441" r:id="rId9"/>
    <p:sldId id="369" r:id="rId10"/>
    <p:sldId id="637" r:id="rId11"/>
    <p:sldId id="635" r:id="rId12"/>
    <p:sldId id="636" r:id="rId13"/>
    <p:sldId id="638" r:id="rId14"/>
    <p:sldId id="389" r:id="rId15"/>
    <p:sldId id="439" r:id="rId16"/>
    <p:sldId id="639" r:id="rId17"/>
    <p:sldId id="640" r:id="rId18"/>
    <p:sldId id="64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2500"/>
    <a:srgbClr val="C92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12"/>
    <p:restoredTop sz="94201"/>
  </p:normalViewPr>
  <p:slideViewPr>
    <p:cSldViewPr snapToGrid="0" snapToObjects="1">
      <p:cViewPr varScale="1">
        <p:scale>
          <a:sx n="68" d="100"/>
          <a:sy n="68" d="100"/>
        </p:scale>
        <p:origin x="7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604166666666668"/>
          <c:y val="0.20225051881894857"/>
          <c:w val="0.6333333333333333"/>
          <c:h val="0.609710880715564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31C-4758-9953-4723CE47214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31C-4758-9953-4723CE47214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31C-4758-9953-4723CE472141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31C-4758-9953-4723CE472141}"/>
              </c:ext>
            </c:extLst>
          </c:dPt>
          <c:dLbls>
            <c:dLbl>
              <c:idx val="0"/>
              <c:layout>
                <c:manualLayout>
                  <c:x val="3.3069881889763779E-2"/>
                  <c:y val="-0.1838298583452216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3114FE5-803F-4256-A5D4-ED8B87C904ED}" type="VALUE">
                      <a:rPr lang="ru-RU" sz="2400"/>
                      <a:pPr>
                        <a:defRPr sz="2400" b="1">
                          <a:solidFill>
                            <a:sysClr val="windowText" lastClr="000000"/>
                          </a:solidFill>
                        </a:defRPr>
                      </a:pPr>
                      <a:t>[ЗНАЧЕНИЕ]</a:t>
                    </a:fld>
                    <a:r>
                      <a:rPr lang="ru-RU" sz="2400"/>
                      <a:t> - 57 детей с задержкой речевого развития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67052165354332"/>
                      <c:h val="0.3069722142075540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31C-4758-9953-4723CE472141}"/>
                </c:ext>
              </c:extLst>
            </c:dLbl>
            <c:dLbl>
              <c:idx val="1"/>
              <c:layout>
                <c:manualLayout>
                  <c:x val="-0.15308435859580052"/>
                  <c:y val="-6.575705759416136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AA4E2FE-73D4-4F7D-ADAC-1461623F802C}" type="VALUE">
                      <a:rPr lang="ru-RU" sz="2400"/>
                      <a:pPr>
                        <a:defRPr sz="2400" b="1">
                          <a:solidFill>
                            <a:sysClr val="windowText" lastClr="000000"/>
                          </a:solidFill>
                        </a:defRPr>
                      </a:pPr>
                      <a:t>[ЗНАЧЕНИЕ]</a:t>
                    </a:fld>
                    <a:r>
                      <a:rPr lang="ru-RU" sz="2400"/>
                      <a:t> - 29 детей с задержкой познавательного и речевого развития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86302493438314"/>
                      <c:h val="0.4919876569901138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31C-4758-9953-4723CE472141}"/>
                </c:ext>
              </c:extLst>
            </c:dLbl>
            <c:dLbl>
              <c:idx val="2"/>
              <c:layout>
                <c:manualLayout>
                  <c:x val="-3.750110728346457E-2"/>
                  <c:y val="-0.1128315344936500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2C1A00F-E985-4364-8A04-C6B0D8C83EE2}" type="VALUE">
                      <a:rPr lang="ru-RU" sz="2400">
                        <a:solidFill>
                          <a:srgbClr val="FF0000"/>
                        </a:solidFill>
                      </a:rPr>
                      <a:pPr>
                        <a:defRPr sz="2400" b="1">
                          <a:solidFill>
                            <a:srgbClr val="FF0000"/>
                          </a:solidFill>
                        </a:defRPr>
                      </a:pPr>
                      <a:t>[ЗНАЧЕНИЕ]</a:t>
                    </a:fld>
                    <a:r>
                      <a:rPr lang="ru-RU" sz="2400">
                        <a:solidFill>
                          <a:srgbClr val="FF0000"/>
                        </a:solidFill>
                      </a:rPr>
                      <a:t> - 48 детей группы риска про проявлениям</a:t>
                    </a:r>
                    <a:r>
                      <a:rPr lang="ru-RU" sz="2400" baseline="0">
                        <a:solidFill>
                          <a:srgbClr val="FF0000"/>
                        </a:solidFill>
                      </a:rPr>
                      <a:t> РАС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07824803149604"/>
                      <c:h val="0.3211227713912218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31C-4758-9953-4723CE4721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Дети с ЗРР</c:v>
                </c:pt>
                <c:pt idx="1">
                  <c:v>Дети с ЗПРР</c:v>
                </c:pt>
                <c:pt idx="2">
                  <c:v>Дети группы риска про проявлениям РАС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0.43</c:v>
                </c:pt>
                <c:pt idx="1">
                  <c:v>0.21</c:v>
                </c:pt>
                <c:pt idx="2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31C-4758-9953-4723CE47214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3EEF25-2825-44F5-BECB-12E43668ADC8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7EFEDDC-CEAD-443A-B616-28E719B8512C}">
      <dgm:prSet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устанавливаются заключениями ПМПК или ИПР (для детей-инвалидов);</a:t>
          </a:r>
          <a:endParaRPr lang="en-US" sz="1800" b="1" dirty="0">
            <a:solidFill>
              <a:schemeClr val="tx1"/>
            </a:solidFill>
          </a:endParaRPr>
        </a:p>
      </dgm:t>
    </dgm:pt>
    <dgm:pt modelId="{1FB18CFE-8B25-48BC-B140-D40556B9BD08}" type="parTrans" cxnId="{D690170E-4502-4886-AEB5-8BD8CF0BFCFE}">
      <dgm:prSet/>
      <dgm:spPr/>
      <dgm:t>
        <a:bodyPr/>
        <a:lstStyle/>
        <a:p>
          <a:endParaRPr lang="en-US"/>
        </a:p>
      </dgm:t>
    </dgm:pt>
    <dgm:pt modelId="{A074C33E-E810-4DD6-9CC7-61D58F8798CE}" type="sibTrans" cxnId="{D690170E-4502-4886-AEB5-8BD8CF0BFCFE}">
      <dgm:prSet/>
      <dgm:spPr/>
      <dgm:t>
        <a:bodyPr/>
        <a:lstStyle/>
        <a:p>
          <a:endParaRPr lang="en-US"/>
        </a:p>
      </dgm:t>
    </dgm:pt>
    <dgm:pt modelId="{445A5B64-987A-43EB-8702-DEC08F318E89}">
      <dgm:prSet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специальные образовательные программы и методы обучения и воспитания; </a:t>
          </a:r>
          <a:endParaRPr lang="en-US" sz="1800" b="1" dirty="0">
            <a:solidFill>
              <a:schemeClr val="tx1"/>
            </a:solidFill>
          </a:endParaRPr>
        </a:p>
      </dgm:t>
    </dgm:pt>
    <dgm:pt modelId="{7642FD3E-2B9E-413C-94B3-0831A163A86A}" type="parTrans" cxnId="{1DF595C5-0E54-4B45-B636-E1BF3EB41C15}">
      <dgm:prSet/>
      <dgm:spPr/>
      <dgm:t>
        <a:bodyPr/>
        <a:lstStyle/>
        <a:p>
          <a:endParaRPr lang="en-US"/>
        </a:p>
      </dgm:t>
    </dgm:pt>
    <dgm:pt modelId="{5A90C459-25E8-4A40-90E5-8057DBBC6DF8}" type="sibTrans" cxnId="{1DF595C5-0E54-4B45-B636-E1BF3EB41C15}">
      <dgm:prSet/>
      <dgm:spPr/>
      <dgm:t>
        <a:bodyPr/>
        <a:lstStyle/>
        <a:p>
          <a:endParaRPr lang="en-US"/>
        </a:p>
      </dgm:t>
    </dgm:pt>
    <dgm:pt modelId="{FDB9D175-50E5-45BE-9000-BDF127B29970}">
      <dgm:prSet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организация временного режима обучения;</a:t>
          </a:r>
          <a:endParaRPr lang="en-US" sz="1800" b="1" dirty="0">
            <a:solidFill>
              <a:schemeClr val="tx1"/>
            </a:solidFill>
          </a:endParaRPr>
        </a:p>
      </dgm:t>
    </dgm:pt>
    <dgm:pt modelId="{E140D59C-A3D7-484B-BC45-200817E9A99B}" type="parTrans" cxnId="{F6015A4E-0348-44D8-89A3-CA483C20B1B3}">
      <dgm:prSet/>
      <dgm:spPr/>
      <dgm:t>
        <a:bodyPr/>
        <a:lstStyle/>
        <a:p>
          <a:endParaRPr lang="en-US"/>
        </a:p>
      </dgm:t>
    </dgm:pt>
    <dgm:pt modelId="{E317F372-1EA3-4E80-991D-1A3C4CD271F9}" type="sibTrans" cxnId="{F6015A4E-0348-44D8-89A3-CA483C20B1B3}">
      <dgm:prSet/>
      <dgm:spPr/>
      <dgm:t>
        <a:bodyPr/>
        <a:lstStyle/>
        <a:p>
          <a:endParaRPr lang="en-US"/>
        </a:p>
      </dgm:t>
    </dgm:pt>
    <dgm:pt modelId="{CB18FCC2-27A6-4D1D-BD32-79CD61FEC980}">
      <dgm:prSet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организации пространства, в котором обучается ребенок с РАС;</a:t>
          </a:r>
          <a:endParaRPr lang="en-US" sz="1800" b="1" dirty="0">
            <a:solidFill>
              <a:schemeClr val="tx1"/>
            </a:solidFill>
          </a:endParaRPr>
        </a:p>
      </dgm:t>
    </dgm:pt>
    <dgm:pt modelId="{D0718746-381A-4611-847B-E23B9DF50E70}" type="parTrans" cxnId="{92A305E2-3981-4FD6-8522-6A2091184381}">
      <dgm:prSet/>
      <dgm:spPr/>
      <dgm:t>
        <a:bodyPr/>
        <a:lstStyle/>
        <a:p>
          <a:endParaRPr lang="en-US"/>
        </a:p>
      </dgm:t>
    </dgm:pt>
    <dgm:pt modelId="{03DF8FC1-F570-4FE7-B53F-483B993310E2}" type="sibTrans" cxnId="{92A305E2-3981-4FD6-8522-6A2091184381}">
      <dgm:prSet/>
      <dgm:spPr/>
      <dgm:t>
        <a:bodyPr/>
        <a:lstStyle/>
        <a:p>
          <a:endParaRPr lang="en-US"/>
        </a:p>
      </dgm:t>
    </dgm:pt>
    <dgm:pt modelId="{D3EAAFCE-CDB6-45A4-BA91-28D2ABDA5722}">
      <dgm:prSet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организация рабочего места ребенка;</a:t>
          </a:r>
          <a:endParaRPr lang="en-US" sz="1800" b="1" dirty="0">
            <a:solidFill>
              <a:schemeClr val="tx1"/>
            </a:solidFill>
          </a:endParaRPr>
        </a:p>
      </dgm:t>
    </dgm:pt>
    <dgm:pt modelId="{A3CC9548-CE7F-49D1-88B1-0817CD4DCC4A}" type="parTrans" cxnId="{B1CCFE73-CCA8-481F-8B36-17979CBDF06F}">
      <dgm:prSet/>
      <dgm:spPr/>
      <dgm:t>
        <a:bodyPr/>
        <a:lstStyle/>
        <a:p>
          <a:endParaRPr lang="en-US"/>
        </a:p>
      </dgm:t>
    </dgm:pt>
    <dgm:pt modelId="{247E87A7-03E8-4DA3-A716-BE94A2CD859A}" type="sibTrans" cxnId="{B1CCFE73-CCA8-481F-8B36-17979CBDF06F}">
      <dgm:prSet/>
      <dgm:spPr/>
      <dgm:t>
        <a:bodyPr/>
        <a:lstStyle/>
        <a:p>
          <a:endParaRPr lang="en-US"/>
        </a:p>
      </dgm:t>
    </dgm:pt>
    <dgm:pt modelId="{467B4D12-991F-4464-BF95-53EB8311BD0A}">
      <dgm:prSet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оснащение техническим средствами обучения коллективного и индивидуального пользования; </a:t>
          </a:r>
          <a:endParaRPr lang="en-US" sz="1800" b="1" dirty="0">
            <a:solidFill>
              <a:schemeClr val="tx1"/>
            </a:solidFill>
          </a:endParaRPr>
        </a:p>
      </dgm:t>
    </dgm:pt>
    <dgm:pt modelId="{1A313701-1372-4C90-AADF-5FA2779ADA4E}" type="parTrans" cxnId="{F2036DBF-C4F0-4533-9593-B83D6F45BE8B}">
      <dgm:prSet/>
      <dgm:spPr/>
      <dgm:t>
        <a:bodyPr/>
        <a:lstStyle/>
        <a:p>
          <a:endParaRPr lang="en-US"/>
        </a:p>
      </dgm:t>
    </dgm:pt>
    <dgm:pt modelId="{C68F249C-2097-40E7-9D26-ACF826CFC2E0}" type="sibTrans" cxnId="{F2036DBF-C4F0-4533-9593-B83D6F45BE8B}">
      <dgm:prSet/>
      <dgm:spPr/>
      <dgm:t>
        <a:bodyPr/>
        <a:lstStyle/>
        <a:p>
          <a:endParaRPr lang="en-US"/>
        </a:p>
      </dgm:t>
    </dgm:pt>
    <dgm:pt modelId="{C9FC1799-4CF7-47A5-8D4A-BE223EF8FF6F}">
      <dgm:prSet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специальные учебники, рабочие тетради и дидактические материалы, отвечающие особым образовательным потребностям учащихся с РАС;</a:t>
          </a:r>
          <a:endParaRPr lang="en-US" sz="1600" b="1" dirty="0">
            <a:solidFill>
              <a:schemeClr val="tx1"/>
            </a:solidFill>
          </a:endParaRPr>
        </a:p>
      </dgm:t>
    </dgm:pt>
    <dgm:pt modelId="{45D948AC-7EEA-4DD5-A5DF-E2BF0B9817F6}" type="parTrans" cxnId="{778A939F-6AC1-4DCB-BF03-919CC3A135D0}">
      <dgm:prSet/>
      <dgm:spPr/>
      <dgm:t>
        <a:bodyPr/>
        <a:lstStyle/>
        <a:p>
          <a:endParaRPr lang="en-US"/>
        </a:p>
      </dgm:t>
    </dgm:pt>
    <dgm:pt modelId="{D03D80A3-6331-44AF-AF4A-23C0C4141BC2}" type="sibTrans" cxnId="{778A939F-6AC1-4DCB-BF03-919CC3A135D0}">
      <dgm:prSet/>
      <dgm:spPr/>
      <dgm:t>
        <a:bodyPr/>
        <a:lstStyle/>
        <a:p>
          <a:endParaRPr lang="en-US"/>
        </a:p>
      </dgm:t>
    </dgm:pt>
    <dgm:pt modelId="{A53A38D8-0826-4CB0-810B-8DCC65A0D5BC}">
      <dgm:prSet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форма и условия  оценки достижений учащегося;</a:t>
          </a:r>
          <a:endParaRPr lang="en-US" sz="1800" b="1" dirty="0">
            <a:solidFill>
              <a:schemeClr val="tx1"/>
            </a:solidFill>
          </a:endParaRPr>
        </a:p>
      </dgm:t>
    </dgm:pt>
    <dgm:pt modelId="{E8268728-C238-499F-AFA8-64CA44445471}" type="parTrans" cxnId="{ADF1259C-EFBE-4E9A-99AB-CF4786DD0D33}">
      <dgm:prSet/>
      <dgm:spPr/>
      <dgm:t>
        <a:bodyPr/>
        <a:lstStyle/>
        <a:p>
          <a:endParaRPr lang="en-US"/>
        </a:p>
      </dgm:t>
    </dgm:pt>
    <dgm:pt modelId="{7728FE85-DC3C-46ED-BF00-6182EA2A2A51}" type="sibTrans" cxnId="{ADF1259C-EFBE-4E9A-99AB-CF4786DD0D33}">
      <dgm:prSet/>
      <dgm:spPr/>
      <dgm:t>
        <a:bodyPr/>
        <a:lstStyle/>
        <a:p>
          <a:endParaRPr lang="en-US"/>
        </a:p>
      </dgm:t>
    </dgm:pt>
    <dgm:pt modelId="{D77CB862-98EB-4927-B109-5DD3A514ED28}">
      <dgm:prSet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предоставление услуг ассистента (помощника), оказывающего обучающимся необходимую техническую помощь.</a:t>
          </a:r>
          <a:endParaRPr lang="en-US" sz="1600" b="1" dirty="0">
            <a:solidFill>
              <a:schemeClr val="tx1"/>
            </a:solidFill>
          </a:endParaRPr>
        </a:p>
      </dgm:t>
    </dgm:pt>
    <dgm:pt modelId="{D13621DE-38B4-4A09-B2B2-654A59759DEF}" type="parTrans" cxnId="{E571B93E-6349-436B-BB59-32403BB738D9}">
      <dgm:prSet/>
      <dgm:spPr/>
      <dgm:t>
        <a:bodyPr/>
        <a:lstStyle/>
        <a:p>
          <a:endParaRPr lang="en-US"/>
        </a:p>
      </dgm:t>
    </dgm:pt>
    <dgm:pt modelId="{CF0A5B42-933F-4BAE-A930-C534FA11E7F1}" type="sibTrans" cxnId="{E571B93E-6349-436B-BB59-32403BB738D9}">
      <dgm:prSet/>
      <dgm:spPr/>
      <dgm:t>
        <a:bodyPr/>
        <a:lstStyle/>
        <a:p>
          <a:endParaRPr lang="en-US"/>
        </a:p>
      </dgm:t>
    </dgm:pt>
    <dgm:pt modelId="{541B1D3F-6A69-4BF6-BAF4-DAC54E02FAD6}" type="pres">
      <dgm:prSet presAssocID="{7A3EEF25-2825-44F5-BECB-12E43668ADC8}" presName="diagram" presStyleCnt="0">
        <dgm:presLayoutVars>
          <dgm:dir/>
          <dgm:resizeHandles val="exact"/>
        </dgm:presLayoutVars>
      </dgm:prSet>
      <dgm:spPr/>
    </dgm:pt>
    <dgm:pt modelId="{AFE1E0F8-AFFE-45C9-ABD0-E45115423B08}" type="pres">
      <dgm:prSet presAssocID="{37EFEDDC-CEAD-443A-B616-28E719B8512C}" presName="node" presStyleLbl="node1" presStyleIdx="0" presStyleCnt="9">
        <dgm:presLayoutVars>
          <dgm:bulletEnabled val="1"/>
        </dgm:presLayoutVars>
      </dgm:prSet>
      <dgm:spPr/>
    </dgm:pt>
    <dgm:pt modelId="{4900389B-FEC6-4937-B3BF-80DF3C9ED616}" type="pres">
      <dgm:prSet presAssocID="{A074C33E-E810-4DD6-9CC7-61D58F8798CE}" presName="sibTrans" presStyleCnt="0"/>
      <dgm:spPr/>
    </dgm:pt>
    <dgm:pt modelId="{95DBF6FE-BCAB-45DF-A49D-813D5956C160}" type="pres">
      <dgm:prSet presAssocID="{445A5B64-987A-43EB-8702-DEC08F318E89}" presName="node" presStyleLbl="node1" presStyleIdx="1" presStyleCnt="9">
        <dgm:presLayoutVars>
          <dgm:bulletEnabled val="1"/>
        </dgm:presLayoutVars>
      </dgm:prSet>
      <dgm:spPr/>
    </dgm:pt>
    <dgm:pt modelId="{93970293-D61F-4E33-8381-EE35BE5F12D1}" type="pres">
      <dgm:prSet presAssocID="{5A90C459-25E8-4A40-90E5-8057DBBC6DF8}" presName="sibTrans" presStyleCnt="0"/>
      <dgm:spPr/>
    </dgm:pt>
    <dgm:pt modelId="{37ADCFFD-B243-4666-A171-5D63C5E6688F}" type="pres">
      <dgm:prSet presAssocID="{FDB9D175-50E5-45BE-9000-BDF127B29970}" presName="node" presStyleLbl="node1" presStyleIdx="2" presStyleCnt="9">
        <dgm:presLayoutVars>
          <dgm:bulletEnabled val="1"/>
        </dgm:presLayoutVars>
      </dgm:prSet>
      <dgm:spPr/>
    </dgm:pt>
    <dgm:pt modelId="{BBCAB6AF-631F-4B23-8A30-AC7020899A2D}" type="pres">
      <dgm:prSet presAssocID="{E317F372-1EA3-4E80-991D-1A3C4CD271F9}" presName="sibTrans" presStyleCnt="0"/>
      <dgm:spPr/>
    </dgm:pt>
    <dgm:pt modelId="{0A8325AA-B45C-4DBF-9E86-C3600330A5CF}" type="pres">
      <dgm:prSet presAssocID="{CB18FCC2-27A6-4D1D-BD32-79CD61FEC980}" presName="node" presStyleLbl="node1" presStyleIdx="3" presStyleCnt="9">
        <dgm:presLayoutVars>
          <dgm:bulletEnabled val="1"/>
        </dgm:presLayoutVars>
      </dgm:prSet>
      <dgm:spPr/>
    </dgm:pt>
    <dgm:pt modelId="{C4D9B2F2-DE8A-4223-AD8F-36AF23F523A0}" type="pres">
      <dgm:prSet presAssocID="{03DF8FC1-F570-4FE7-B53F-483B993310E2}" presName="sibTrans" presStyleCnt="0"/>
      <dgm:spPr/>
    </dgm:pt>
    <dgm:pt modelId="{48738785-F915-4E56-8B77-D7948FFBAB6D}" type="pres">
      <dgm:prSet presAssocID="{D3EAAFCE-CDB6-45A4-BA91-28D2ABDA5722}" presName="node" presStyleLbl="node1" presStyleIdx="4" presStyleCnt="9">
        <dgm:presLayoutVars>
          <dgm:bulletEnabled val="1"/>
        </dgm:presLayoutVars>
      </dgm:prSet>
      <dgm:spPr/>
    </dgm:pt>
    <dgm:pt modelId="{49719345-9D19-4D1C-ACFD-D391D14E8126}" type="pres">
      <dgm:prSet presAssocID="{247E87A7-03E8-4DA3-A716-BE94A2CD859A}" presName="sibTrans" presStyleCnt="0"/>
      <dgm:spPr/>
    </dgm:pt>
    <dgm:pt modelId="{DD43B48E-ADC9-40F5-842D-D9873F25CB0C}" type="pres">
      <dgm:prSet presAssocID="{467B4D12-991F-4464-BF95-53EB8311BD0A}" presName="node" presStyleLbl="node1" presStyleIdx="5" presStyleCnt="9">
        <dgm:presLayoutVars>
          <dgm:bulletEnabled val="1"/>
        </dgm:presLayoutVars>
      </dgm:prSet>
      <dgm:spPr/>
    </dgm:pt>
    <dgm:pt modelId="{4B5EE18F-FFF9-4985-90CB-5DE7ABEFDC48}" type="pres">
      <dgm:prSet presAssocID="{C68F249C-2097-40E7-9D26-ACF826CFC2E0}" presName="sibTrans" presStyleCnt="0"/>
      <dgm:spPr/>
    </dgm:pt>
    <dgm:pt modelId="{F2179738-6826-45E2-86D1-C7A18C0309D1}" type="pres">
      <dgm:prSet presAssocID="{C9FC1799-4CF7-47A5-8D4A-BE223EF8FF6F}" presName="node" presStyleLbl="node1" presStyleIdx="6" presStyleCnt="9">
        <dgm:presLayoutVars>
          <dgm:bulletEnabled val="1"/>
        </dgm:presLayoutVars>
      </dgm:prSet>
      <dgm:spPr/>
    </dgm:pt>
    <dgm:pt modelId="{114FEC97-0343-4A9D-A0D6-028BA9CBAEF3}" type="pres">
      <dgm:prSet presAssocID="{D03D80A3-6331-44AF-AF4A-23C0C4141BC2}" presName="sibTrans" presStyleCnt="0"/>
      <dgm:spPr/>
    </dgm:pt>
    <dgm:pt modelId="{F125B26B-6B41-4D64-8647-65F258BDC355}" type="pres">
      <dgm:prSet presAssocID="{A53A38D8-0826-4CB0-810B-8DCC65A0D5BC}" presName="node" presStyleLbl="node1" presStyleIdx="7" presStyleCnt="9">
        <dgm:presLayoutVars>
          <dgm:bulletEnabled val="1"/>
        </dgm:presLayoutVars>
      </dgm:prSet>
      <dgm:spPr/>
    </dgm:pt>
    <dgm:pt modelId="{09087344-922B-42E1-95B5-1BADA9F3648C}" type="pres">
      <dgm:prSet presAssocID="{7728FE85-DC3C-46ED-BF00-6182EA2A2A51}" presName="sibTrans" presStyleCnt="0"/>
      <dgm:spPr/>
    </dgm:pt>
    <dgm:pt modelId="{734E434F-0F38-4096-A888-C1CCA9C7BA81}" type="pres">
      <dgm:prSet presAssocID="{D77CB862-98EB-4927-B109-5DD3A514ED28}" presName="node" presStyleLbl="node1" presStyleIdx="8" presStyleCnt="9">
        <dgm:presLayoutVars>
          <dgm:bulletEnabled val="1"/>
        </dgm:presLayoutVars>
      </dgm:prSet>
      <dgm:spPr/>
    </dgm:pt>
  </dgm:ptLst>
  <dgm:cxnLst>
    <dgm:cxn modelId="{D690170E-4502-4886-AEB5-8BD8CF0BFCFE}" srcId="{7A3EEF25-2825-44F5-BECB-12E43668ADC8}" destId="{37EFEDDC-CEAD-443A-B616-28E719B8512C}" srcOrd="0" destOrd="0" parTransId="{1FB18CFE-8B25-48BC-B140-D40556B9BD08}" sibTransId="{A074C33E-E810-4DD6-9CC7-61D58F8798CE}"/>
    <dgm:cxn modelId="{9390A41E-4000-4FB8-9418-E4DD1B240B82}" type="presOf" srcId="{7A3EEF25-2825-44F5-BECB-12E43668ADC8}" destId="{541B1D3F-6A69-4BF6-BAF4-DAC54E02FAD6}" srcOrd="0" destOrd="0" presId="urn:microsoft.com/office/officeart/2005/8/layout/default"/>
    <dgm:cxn modelId="{6A23703A-B4EA-4053-8720-C4D9914CF7F9}" type="presOf" srcId="{37EFEDDC-CEAD-443A-B616-28E719B8512C}" destId="{AFE1E0F8-AFFE-45C9-ABD0-E45115423B08}" srcOrd="0" destOrd="0" presId="urn:microsoft.com/office/officeart/2005/8/layout/default"/>
    <dgm:cxn modelId="{E571B93E-6349-436B-BB59-32403BB738D9}" srcId="{7A3EEF25-2825-44F5-BECB-12E43668ADC8}" destId="{D77CB862-98EB-4927-B109-5DD3A514ED28}" srcOrd="8" destOrd="0" parTransId="{D13621DE-38B4-4A09-B2B2-654A59759DEF}" sibTransId="{CF0A5B42-933F-4BAE-A930-C534FA11E7F1}"/>
    <dgm:cxn modelId="{F6015A4E-0348-44D8-89A3-CA483C20B1B3}" srcId="{7A3EEF25-2825-44F5-BECB-12E43668ADC8}" destId="{FDB9D175-50E5-45BE-9000-BDF127B29970}" srcOrd="2" destOrd="0" parTransId="{E140D59C-A3D7-484B-BC45-200817E9A99B}" sibTransId="{E317F372-1EA3-4E80-991D-1A3C4CD271F9}"/>
    <dgm:cxn modelId="{B1CCFE73-CCA8-481F-8B36-17979CBDF06F}" srcId="{7A3EEF25-2825-44F5-BECB-12E43668ADC8}" destId="{D3EAAFCE-CDB6-45A4-BA91-28D2ABDA5722}" srcOrd="4" destOrd="0" parTransId="{A3CC9548-CE7F-49D1-88B1-0817CD4DCC4A}" sibTransId="{247E87A7-03E8-4DA3-A716-BE94A2CD859A}"/>
    <dgm:cxn modelId="{5E11E978-1766-4DC5-90F4-C8FFA80308EF}" type="presOf" srcId="{445A5B64-987A-43EB-8702-DEC08F318E89}" destId="{95DBF6FE-BCAB-45DF-A49D-813D5956C160}" srcOrd="0" destOrd="0" presId="urn:microsoft.com/office/officeart/2005/8/layout/default"/>
    <dgm:cxn modelId="{B0CD2085-688A-4F12-8563-574661A5B76E}" type="presOf" srcId="{FDB9D175-50E5-45BE-9000-BDF127B29970}" destId="{37ADCFFD-B243-4666-A171-5D63C5E6688F}" srcOrd="0" destOrd="0" presId="urn:microsoft.com/office/officeart/2005/8/layout/default"/>
    <dgm:cxn modelId="{ADF1259C-EFBE-4E9A-99AB-CF4786DD0D33}" srcId="{7A3EEF25-2825-44F5-BECB-12E43668ADC8}" destId="{A53A38D8-0826-4CB0-810B-8DCC65A0D5BC}" srcOrd="7" destOrd="0" parTransId="{E8268728-C238-499F-AFA8-64CA44445471}" sibTransId="{7728FE85-DC3C-46ED-BF00-6182EA2A2A51}"/>
    <dgm:cxn modelId="{778A939F-6AC1-4DCB-BF03-919CC3A135D0}" srcId="{7A3EEF25-2825-44F5-BECB-12E43668ADC8}" destId="{C9FC1799-4CF7-47A5-8D4A-BE223EF8FF6F}" srcOrd="6" destOrd="0" parTransId="{45D948AC-7EEA-4DD5-A5DF-E2BF0B9817F6}" sibTransId="{D03D80A3-6331-44AF-AF4A-23C0C4141BC2}"/>
    <dgm:cxn modelId="{91F1A2A4-99C0-49E3-B6A0-9BA9092D8120}" type="presOf" srcId="{D3EAAFCE-CDB6-45A4-BA91-28D2ABDA5722}" destId="{48738785-F915-4E56-8B77-D7948FFBAB6D}" srcOrd="0" destOrd="0" presId="urn:microsoft.com/office/officeart/2005/8/layout/default"/>
    <dgm:cxn modelId="{284604B1-2526-4C1B-94FB-EAFC4E564CEB}" type="presOf" srcId="{A53A38D8-0826-4CB0-810B-8DCC65A0D5BC}" destId="{F125B26B-6B41-4D64-8647-65F258BDC355}" srcOrd="0" destOrd="0" presId="urn:microsoft.com/office/officeart/2005/8/layout/default"/>
    <dgm:cxn modelId="{F2036DBF-C4F0-4533-9593-B83D6F45BE8B}" srcId="{7A3EEF25-2825-44F5-BECB-12E43668ADC8}" destId="{467B4D12-991F-4464-BF95-53EB8311BD0A}" srcOrd="5" destOrd="0" parTransId="{1A313701-1372-4C90-AADF-5FA2779ADA4E}" sibTransId="{C68F249C-2097-40E7-9D26-ACF826CFC2E0}"/>
    <dgm:cxn modelId="{55A9F0C1-8E0A-4EC9-A683-A51BF34AD416}" type="presOf" srcId="{D77CB862-98EB-4927-B109-5DD3A514ED28}" destId="{734E434F-0F38-4096-A888-C1CCA9C7BA81}" srcOrd="0" destOrd="0" presId="urn:microsoft.com/office/officeart/2005/8/layout/default"/>
    <dgm:cxn modelId="{1DF595C5-0E54-4B45-B636-E1BF3EB41C15}" srcId="{7A3EEF25-2825-44F5-BECB-12E43668ADC8}" destId="{445A5B64-987A-43EB-8702-DEC08F318E89}" srcOrd="1" destOrd="0" parTransId="{7642FD3E-2B9E-413C-94B3-0831A163A86A}" sibTransId="{5A90C459-25E8-4A40-90E5-8057DBBC6DF8}"/>
    <dgm:cxn modelId="{92A305E2-3981-4FD6-8522-6A2091184381}" srcId="{7A3EEF25-2825-44F5-BECB-12E43668ADC8}" destId="{CB18FCC2-27A6-4D1D-BD32-79CD61FEC980}" srcOrd="3" destOrd="0" parTransId="{D0718746-381A-4611-847B-E23B9DF50E70}" sibTransId="{03DF8FC1-F570-4FE7-B53F-483B993310E2}"/>
    <dgm:cxn modelId="{6C779EE5-67EC-475F-945E-1D24B193489B}" type="presOf" srcId="{CB18FCC2-27A6-4D1D-BD32-79CD61FEC980}" destId="{0A8325AA-B45C-4DBF-9E86-C3600330A5CF}" srcOrd="0" destOrd="0" presId="urn:microsoft.com/office/officeart/2005/8/layout/default"/>
    <dgm:cxn modelId="{3D2C43E9-8897-4F2B-987F-C6F4823B7E24}" type="presOf" srcId="{467B4D12-991F-4464-BF95-53EB8311BD0A}" destId="{DD43B48E-ADC9-40F5-842D-D9873F25CB0C}" srcOrd="0" destOrd="0" presId="urn:microsoft.com/office/officeart/2005/8/layout/default"/>
    <dgm:cxn modelId="{1EA9BFFA-8F24-41A4-99F6-652F1589C5CA}" type="presOf" srcId="{C9FC1799-4CF7-47A5-8D4A-BE223EF8FF6F}" destId="{F2179738-6826-45E2-86D1-C7A18C0309D1}" srcOrd="0" destOrd="0" presId="urn:microsoft.com/office/officeart/2005/8/layout/default"/>
    <dgm:cxn modelId="{E3F301B1-E0D0-4DD4-A4AB-862A46BD7CD0}" type="presParOf" srcId="{541B1D3F-6A69-4BF6-BAF4-DAC54E02FAD6}" destId="{AFE1E0F8-AFFE-45C9-ABD0-E45115423B08}" srcOrd="0" destOrd="0" presId="urn:microsoft.com/office/officeart/2005/8/layout/default"/>
    <dgm:cxn modelId="{AE5D5586-820A-4AD1-90CA-523F959467A6}" type="presParOf" srcId="{541B1D3F-6A69-4BF6-BAF4-DAC54E02FAD6}" destId="{4900389B-FEC6-4937-B3BF-80DF3C9ED616}" srcOrd="1" destOrd="0" presId="urn:microsoft.com/office/officeart/2005/8/layout/default"/>
    <dgm:cxn modelId="{B27A8535-F4D2-4F2D-8DE7-70DB4DE5747A}" type="presParOf" srcId="{541B1D3F-6A69-4BF6-BAF4-DAC54E02FAD6}" destId="{95DBF6FE-BCAB-45DF-A49D-813D5956C160}" srcOrd="2" destOrd="0" presId="urn:microsoft.com/office/officeart/2005/8/layout/default"/>
    <dgm:cxn modelId="{8D0754EB-CFF2-4F15-A8FA-7D4CD25821E7}" type="presParOf" srcId="{541B1D3F-6A69-4BF6-BAF4-DAC54E02FAD6}" destId="{93970293-D61F-4E33-8381-EE35BE5F12D1}" srcOrd="3" destOrd="0" presId="urn:microsoft.com/office/officeart/2005/8/layout/default"/>
    <dgm:cxn modelId="{6F856A4E-C5FA-42EA-B039-C82900B1A181}" type="presParOf" srcId="{541B1D3F-6A69-4BF6-BAF4-DAC54E02FAD6}" destId="{37ADCFFD-B243-4666-A171-5D63C5E6688F}" srcOrd="4" destOrd="0" presId="urn:microsoft.com/office/officeart/2005/8/layout/default"/>
    <dgm:cxn modelId="{5D7F66E2-FD6F-4AA5-AC32-EC7EDAB50B0C}" type="presParOf" srcId="{541B1D3F-6A69-4BF6-BAF4-DAC54E02FAD6}" destId="{BBCAB6AF-631F-4B23-8A30-AC7020899A2D}" srcOrd="5" destOrd="0" presId="urn:microsoft.com/office/officeart/2005/8/layout/default"/>
    <dgm:cxn modelId="{9944CC22-9ACA-4CC0-874E-8C1AC21CABF9}" type="presParOf" srcId="{541B1D3F-6A69-4BF6-BAF4-DAC54E02FAD6}" destId="{0A8325AA-B45C-4DBF-9E86-C3600330A5CF}" srcOrd="6" destOrd="0" presId="urn:microsoft.com/office/officeart/2005/8/layout/default"/>
    <dgm:cxn modelId="{403DAE4E-B472-47CD-BDEB-44E3443D23AA}" type="presParOf" srcId="{541B1D3F-6A69-4BF6-BAF4-DAC54E02FAD6}" destId="{C4D9B2F2-DE8A-4223-AD8F-36AF23F523A0}" srcOrd="7" destOrd="0" presId="urn:microsoft.com/office/officeart/2005/8/layout/default"/>
    <dgm:cxn modelId="{71CAF108-F2FC-48D5-BEFD-26295FC8CB4B}" type="presParOf" srcId="{541B1D3F-6A69-4BF6-BAF4-DAC54E02FAD6}" destId="{48738785-F915-4E56-8B77-D7948FFBAB6D}" srcOrd="8" destOrd="0" presId="urn:microsoft.com/office/officeart/2005/8/layout/default"/>
    <dgm:cxn modelId="{A2B1D740-4E69-47AB-A790-AA15AB742C91}" type="presParOf" srcId="{541B1D3F-6A69-4BF6-BAF4-DAC54E02FAD6}" destId="{49719345-9D19-4D1C-ACFD-D391D14E8126}" srcOrd="9" destOrd="0" presId="urn:microsoft.com/office/officeart/2005/8/layout/default"/>
    <dgm:cxn modelId="{13C1CD6F-CDE4-44AE-8C0C-511B23FBDAA7}" type="presParOf" srcId="{541B1D3F-6A69-4BF6-BAF4-DAC54E02FAD6}" destId="{DD43B48E-ADC9-40F5-842D-D9873F25CB0C}" srcOrd="10" destOrd="0" presId="urn:microsoft.com/office/officeart/2005/8/layout/default"/>
    <dgm:cxn modelId="{511A7A82-410E-47FC-BB49-2502FD5A1802}" type="presParOf" srcId="{541B1D3F-6A69-4BF6-BAF4-DAC54E02FAD6}" destId="{4B5EE18F-FFF9-4985-90CB-5DE7ABEFDC48}" srcOrd="11" destOrd="0" presId="urn:microsoft.com/office/officeart/2005/8/layout/default"/>
    <dgm:cxn modelId="{985EB46F-A5EB-4CAF-A7FE-EC3D98C82E21}" type="presParOf" srcId="{541B1D3F-6A69-4BF6-BAF4-DAC54E02FAD6}" destId="{F2179738-6826-45E2-86D1-C7A18C0309D1}" srcOrd="12" destOrd="0" presId="urn:microsoft.com/office/officeart/2005/8/layout/default"/>
    <dgm:cxn modelId="{BB0208EF-7570-4D5A-8558-C861BB90C424}" type="presParOf" srcId="{541B1D3F-6A69-4BF6-BAF4-DAC54E02FAD6}" destId="{114FEC97-0343-4A9D-A0D6-028BA9CBAEF3}" srcOrd="13" destOrd="0" presId="urn:microsoft.com/office/officeart/2005/8/layout/default"/>
    <dgm:cxn modelId="{8E4AF2CF-E796-4709-AD6C-7C00B1097DD0}" type="presParOf" srcId="{541B1D3F-6A69-4BF6-BAF4-DAC54E02FAD6}" destId="{F125B26B-6B41-4D64-8647-65F258BDC355}" srcOrd="14" destOrd="0" presId="urn:microsoft.com/office/officeart/2005/8/layout/default"/>
    <dgm:cxn modelId="{02F12363-3E29-4018-9610-7E5D52355210}" type="presParOf" srcId="{541B1D3F-6A69-4BF6-BAF4-DAC54E02FAD6}" destId="{09087344-922B-42E1-95B5-1BADA9F3648C}" srcOrd="15" destOrd="0" presId="urn:microsoft.com/office/officeart/2005/8/layout/default"/>
    <dgm:cxn modelId="{04188C05-3A09-498F-A0C3-AB7D3CF586C2}" type="presParOf" srcId="{541B1D3F-6A69-4BF6-BAF4-DAC54E02FAD6}" destId="{734E434F-0F38-4096-A888-C1CCA9C7BA81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67DE48-6081-4DCA-9B48-9B62FC9FEABD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5D2CF0F-8B89-4E62-9048-F77A7C6595D3}">
      <dgm:prSet custT="1"/>
      <dgm:spPr/>
      <dgm:t>
        <a:bodyPr/>
        <a:lstStyle/>
        <a:p>
          <a:pPr>
            <a:defRPr cap="all"/>
          </a:pPr>
          <a:r>
            <a:rPr lang="ru-RU" sz="1800" b="1" dirty="0">
              <a:solidFill>
                <a:schemeClr val="tx1"/>
              </a:solidFill>
            </a:rPr>
            <a:t>«О психолого-медико-педагогическом консилиуме школы»</a:t>
          </a:r>
          <a:endParaRPr lang="en-US" sz="1800" b="1" dirty="0">
            <a:solidFill>
              <a:schemeClr val="tx1"/>
            </a:solidFill>
          </a:endParaRPr>
        </a:p>
      </dgm:t>
    </dgm:pt>
    <dgm:pt modelId="{ED5CF998-E727-4FF8-AD13-4DED55EB8C30}" type="parTrans" cxnId="{DAD9B0B9-691E-4D8F-B032-B816E21D8021}">
      <dgm:prSet/>
      <dgm:spPr/>
      <dgm:t>
        <a:bodyPr/>
        <a:lstStyle/>
        <a:p>
          <a:endParaRPr lang="en-US"/>
        </a:p>
      </dgm:t>
    </dgm:pt>
    <dgm:pt modelId="{0DDFB9A4-D3D6-4701-8CC9-30529FFD4720}" type="sibTrans" cxnId="{DAD9B0B9-691E-4D8F-B032-B816E21D8021}">
      <dgm:prSet/>
      <dgm:spPr/>
      <dgm:t>
        <a:bodyPr/>
        <a:lstStyle/>
        <a:p>
          <a:endParaRPr lang="en-US"/>
        </a:p>
      </dgm:t>
    </dgm:pt>
    <dgm:pt modelId="{A3FBD8E4-36FA-42AF-8079-776A61050BC7}">
      <dgm:prSet custT="1"/>
      <dgm:spPr/>
      <dgm:t>
        <a:bodyPr/>
        <a:lstStyle/>
        <a:p>
          <a:pPr>
            <a:defRPr cap="all"/>
          </a:pPr>
          <a:r>
            <a:rPr lang="ru-RU" sz="1800" b="1" dirty="0">
              <a:solidFill>
                <a:schemeClr val="tx1"/>
              </a:solidFill>
            </a:rPr>
            <a:t>«О коррекционно-развивающей работе»</a:t>
          </a:r>
          <a:endParaRPr lang="en-US" sz="1800" b="1" dirty="0">
            <a:solidFill>
              <a:schemeClr val="tx1"/>
            </a:solidFill>
          </a:endParaRPr>
        </a:p>
      </dgm:t>
    </dgm:pt>
    <dgm:pt modelId="{6B38F475-E418-42F3-9A0E-58EAC0A4F5FE}" type="parTrans" cxnId="{CCA278CE-D865-44DB-95C7-8B0E818AA545}">
      <dgm:prSet/>
      <dgm:spPr/>
      <dgm:t>
        <a:bodyPr/>
        <a:lstStyle/>
        <a:p>
          <a:endParaRPr lang="en-US"/>
        </a:p>
      </dgm:t>
    </dgm:pt>
    <dgm:pt modelId="{5561B7BA-96F3-4D35-A1EF-B50ED1F8A01F}" type="sibTrans" cxnId="{CCA278CE-D865-44DB-95C7-8B0E818AA545}">
      <dgm:prSet/>
      <dgm:spPr/>
      <dgm:t>
        <a:bodyPr/>
        <a:lstStyle/>
        <a:p>
          <a:endParaRPr lang="en-US"/>
        </a:p>
      </dgm:t>
    </dgm:pt>
    <dgm:pt modelId="{6F08FAC3-40E9-4B75-B6A8-A9D3B5D9F7C2}">
      <dgm:prSet custT="1"/>
      <dgm:spPr/>
      <dgm:t>
        <a:bodyPr/>
        <a:lstStyle/>
        <a:p>
          <a:pPr>
            <a:defRPr cap="all"/>
          </a:pPr>
          <a:r>
            <a:rPr lang="ru-RU" sz="1800" b="1" dirty="0">
              <a:solidFill>
                <a:schemeClr val="tx1"/>
              </a:solidFill>
            </a:rPr>
            <a:t>«О реализации адаптированных образовательных программ»</a:t>
          </a:r>
          <a:endParaRPr lang="en-US" sz="1800" b="1" dirty="0">
            <a:solidFill>
              <a:schemeClr val="tx1"/>
            </a:solidFill>
          </a:endParaRPr>
        </a:p>
      </dgm:t>
    </dgm:pt>
    <dgm:pt modelId="{BF21A347-7EB1-4EDF-8060-4C08777B4BBD}" type="parTrans" cxnId="{55E78BC9-4169-430A-AFBE-B8A799D9DA57}">
      <dgm:prSet/>
      <dgm:spPr/>
      <dgm:t>
        <a:bodyPr/>
        <a:lstStyle/>
        <a:p>
          <a:endParaRPr lang="en-US"/>
        </a:p>
      </dgm:t>
    </dgm:pt>
    <dgm:pt modelId="{32DB8FC8-D696-4676-814B-472A85EA1FCA}" type="sibTrans" cxnId="{55E78BC9-4169-430A-AFBE-B8A799D9DA57}">
      <dgm:prSet/>
      <dgm:spPr/>
      <dgm:t>
        <a:bodyPr/>
        <a:lstStyle/>
        <a:p>
          <a:endParaRPr lang="en-US"/>
        </a:p>
      </dgm:t>
    </dgm:pt>
    <dgm:pt modelId="{46197AC7-5101-4A12-9C94-28CFFC36C2D8}">
      <dgm:prSet custT="1"/>
      <dgm:spPr/>
      <dgm:t>
        <a:bodyPr/>
        <a:lstStyle/>
        <a:p>
          <a:pPr>
            <a:defRPr cap="all"/>
          </a:pPr>
          <a:r>
            <a:rPr lang="ru-RU" sz="1800" b="1" dirty="0">
              <a:solidFill>
                <a:schemeClr val="tx1"/>
              </a:solidFill>
            </a:rPr>
            <a:t>Положение об организации промежуточных и итоговых аттестаций обучающихся с ОВЗ, в том числе с РАС</a:t>
          </a:r>
          <a:endParaRPr lang="en-US" sz="1800" b="1" dirty="0">
            <a:solidFill>
              <a:schemeClr val="tx1"/>
            </a:solidFill>
          </a:endParaRPr>
        </a:p>
      </dgm:t>
    </dgm:pt>
    <dgm:pt modelId="{00B691AE-4F40-48BE-8FEC-92240BB4C49C}" type="parTrans" cxnId="{9C490C6C-DDD9-4D2D-A79F-EFC42191C38A}">
      <dgm:prSet/>
      <dgm:spPr/>
      <dgm:t>
        <a:bodyPr/>
        <a:lstStyle/>
        <a:p>
          <a:endParaRPr lang="en-US"/>
        </a:p>
      </dgm:t>
    </dgm:pt>
    <dgm:pt modelId="{9EC487EB-AB09-47DA-A861-3C2CE0687DCF}" type="sibTrans" cxnId="{9C490C6C-DDD9-4D2D-A79F-EFC42191C38A}">
      <dgm:prSet/>
      <dgm:spPr/>
      <dgm:t>
        <a:bodyPr/>
        <a:lstStyle/>
        <a:p>
          <a:endParaRPr lang="en-US"/>
        </a:p>
      </dgm:t>
    </dgm:pt>
    <dgm:pt modelId="{360D66D2-746C-4618-BCFB-16B35912AA27}">
      <dgm:prSet/>
      <dgm:spPr/>
      <dgm:t>
        <a:bodyPr/>
        <a:lstStyle/>
        <a:p>
          <a:pPr>
            <a:defRPr cap="all"/>
          </a:pPr>
          <a:r>
            <a:rPr lang="ru-RU" b="1" dirty="0">
              <a:solidFill>
                <a:schemeClr val="tx1"/>
              </a:solidFill>
            </a:rPr>
            <a:t>«Об обучении по индивидуальному учебному плану».</a:t>
          </a:r>
          <a:endParaRPr lang="en-US" b="1" dirty="0">
            <a:solidFill>
              <a:schemeClr val="tx1"/>
            </a:solidFill>
          </a:endParaRPr>
        </a:p>
      </dgm:t>
    </dgm:pt>
    <dgm:pt modelId="{03A85DCE-AEC7-4144-9B09-237D1F84E89F}" type="parTrans" cxnId="{F2EF2F7D-980D-40CF-BCB8-743705D0B423}">
      <dgm:prSet/>
      <dgm:spPr/>
      <dgm:t>
        <a:bodyPr/>
        <a:lstStyle/>
        <a:p>
          <a:endParaRPr lang="en-US"/>
        </a:p>
      </dgm:t>
    </dgm:pt>
    <dgm:pt modelId="{73307A66-2EAF-48BF-B82A-0DFA618F9199}" type="sibTrans" cxnId="{F2EF2F7D-980D-40CF-BCB8-743705D0B423}">
      <dgm:prSet/>
      <dgm:spPr/>
      <dgm:t>
        <a:bodyPr/>
        <a:lstStyle/>
        <a:p>
          <a:endParaRPr lang="en-US"/>
        </a:p>
      </dgm:t>
    </dgm:pt>
    <dgm:pt modelId="{90572AD9-0471-4B44-9510-6F90DBF48FEA}" type="pres">
      <dgm:prSet presAssocID="{4667DE48-6081-4DCA-9B48-9B62FC9FEABD}" presName="Name0" presStyleCnt="0">
        <dgm:presLayoutVars>
          <dgm:dir/>
          <dgm:resizeHandles val="exact"/>
        </dgm:presLayoutVars>
      </dgm:prSet>
      <dgm:spPr/>
    </dgm:pt>
    <dgm:pt modelId="{AB9953E6-AF39-4E47-967B-6C87BBADD6C5}" type="pres">
      <dgm:prSet presAssocID="{15D2CF0F-8B89-4E62-9048-F77A7C6595D3}" presName="node" presStyleLbl="node1" presStyleIdx="0" presStyleCnt="5">
        <dgm:presLayoutVars>
          <dgm:bulletEnabled val="1"/>
        </dgm:presLayoutVars>
      </dgm:prSet>
      <dgm:spPr/>
    </dgm:pt>
    <dgm:pt modelId="{1AB52576-18BD-4D3E-9C7B-F804D4E6C1D7}" type="pres">
      <dgm:prSet presAssocID="{0DDFB9A4-D3D6-4701-8CC9-30529FFD4720}" presName="sibTrans" presStyleLbl="sibTrans1D1" presStyleIdx="0" presStyleCnt="4"/>
      <dgm:spPr/>
    </dgm:pt>
    <dgm:pt modelId="{523BA389-61AD-496D-9A92-482329BEC42F}" type="pres">
      <dgm:prSet presAssocID="{0DDFB9A4-D3D6-4701-8CC9-30529FFD4720}" presName="connectorText" presStyleLbl="sibTrans1D1" presStyleIdx="0" presStyleCnt="4"/>
      <dgm:spPr/>
    </dgm:pt>
    <dgm:pt modelId="{604FDDFE-75C8-4C8B-BF6E-F3A0B3A91CA4}" type="pres">
      <dgm:prSet presAssocID="{A3FBD8E4-36FA-42AF-8079-776A61050BC7}" presName="node" presStyleLbl="node1" presStyleIdx="1" presStyleCnt="5">
        <dgm:presLayoutVars>
          <dgm:bulletEnabled val="1"/>
        </dgm:presLayoutVars>
      </dgm:prSet>
      <dgm:spPr/>
    </dgm:pt>
    <dgm:pt modelId="{6DCB817A-F4A4-455C-97DA-3A899CCB85DF}" type="pres">
      <dgm:prSet presAssocID="{5561B7BA-96F3-4D35-A1EF-B50ED1F8A01F}" presName="sibTrans" presStyleLbl="sibTrans1D1" presStyleIdx="1" presStyleCnt="4"/>
      <dgm:spPr/>
    </dgm:pt>
    <dgm:pt modelId="{93A07750-49EA-4A75-96F0-4DF22FD6FE5F}" type="pres">
      <dgm:prSet presAssocID="{5561B7BA-96F3-4D35-A1EF-B50ED1F8A01F}" presName="connectorText" presStyleLbl="sibTrans1D1" presStyleIdx="1" presStyleCnt="4"/>
      <dgm:spPr/>
    </dgm:pt>
    <dgm:pt modelId="{B04FF5BE-4982-405E-880F-23F9327C5F2D}" type="pres">
      <dgm:prSet presAssocID="{6F08FAC3-40E9-4B75-B6A8-A9D3B5D9F7C2}" presName="node" presStyleLbl="node1" presStyleIdx="2" presStyleCnt="5">
        <dgm:presLayoutVars>
          <dgm:bulletEnabled val="1"/>
        </dgm:presLayoutVars>
      </dgm:prSet>
      <dgm:spPr/>
    </dgm:pt>
    <dgm:pt modelId="{5596E2D5-991F-4F67-87E7-0B7DA5B10A2A}" type="pres">
      <dgm:prSet presAssocID="{32DB8FC8-D696-4676-814B-472A85EA1FCA}" presName="sibTrans" presStyleLbl="sibTrans1D1" presStyleIdx="2" presStyleCnt="4"/>
      <dgm:spPr/>
    </dgm:pt>
    <dgm:pt modelId="{C8B0BCB0-5C78-4334-82EC-CF816EE25227}" type="pres">
      <dgm:prSet presAssocID="{32DB8FC8-D696-4676-814B-472A85EA1FCA}" presName="connectorText" presStyleLbl="sibTrans1D1" presStyleIdx="2" presStyleCnt="4"/>
      <dgm:spPr/>
    </dgm:pt>
    <dgm:pt modelId="{730FFAFB-F151-420C-8B3D-D876B73ECB95}" type="pres">
      <dgm:prSet presAssocID="{46197AC7-5101-4A12-9C94-28CFFC36C2D8}" presName="node" presStyleLbl="node1" presStyleIdx="3" presStyleCnt="5">
        <dgm:presLayoutVars>
          <dgm:bulletEnabled val="1"/>
        </dgm:presLayoutVars>
      </dgm:prSet>
      <dgm:spPr/>
    </dgm:pt>
    <dgm:pt modelId="{53FD23CD-5F1F-4145-A5D0-00277FCA3A86}" type="pres">
      <dgm:prSet presAssocID="{9EC487EB-AB09-47DA-A861-3C2CE0687DCF}" presName="sibTrans" presStyleLbl="sibTrans1D1" presStyleIdx="3" presStyleCnt="4"/>
      <dgm:spPr/>
    </dgm:pt>
    <dgm:pt modelId="{A38FD8B5-7168-4667-AE07-B7062F8D9D95}" type="pres">
      <dgm:prSet presAssocID="{9EC487EB-AB09-47DA-A861-3C2CE0687DCF}" presName="connectorText" presStyleLbl="sibTrans1D1" presStyleIdx="3" presStyleCnt="4"/>
      <dgm:spPr/>
    </dgm:pt>
    <dgm:pt modelId="{7787BF05-DB51-4802-B986-03FF2B4AE569}" type="pres">
      <dgm:prSet presAssocID="{360D66D2-746C-4618-BCFB-16B35912AA27}" presName="node" presStyleLbl="node1" presStyleIdx="4" presStyleCnt="5">
        <dgm:presLayoutVars>
          <dgm:bulletEnabled val="1"/>
        </dgm:presLayoutVars>
      </dgm:prSet>
      <dgm:spPr/>
    </dgm:pt>
  </dgm:ptLst>
  <dgm:cxnLst>
    <dgm:cxn modelId="{E3D5860A-FC2D-43EE-A109-6672ACEC76A3}" type="presOf" srcId="{46197AC7-5101-4A12-9C94-28CFFC36C2D8}" destId="{730FFAFB-F151-420C-8B3D-D876B73ECB95}" srcOrd="0" destOrd="0" presId="urn:microsoft.com/office/officeart/2016/7/layout/RepeatingBendingProcessNew"/>
    <dgm:cxn modelId="{1DE20F1B-D5D8-4F37-8EAA-04F494A63E34}" type="presOf" srcId="{6F08FAC3-40E9-4B75-B6A8-A9D3B5D9F7C2}" destId="{B04FF5BE-4982-405E-880F-23F9327C5F2D}" srcOrd="0" destOrd="0" presId="urn:microsoft.com/office/officeart/2016/7/layout/RepeatingBendingProcessNew"/>
    <dgm:cxn modelId="{4BC50420-DF7C-4F41-A5CB-DCC76859DA42}" type="presOf" srcId="{9EC487EB-AB09-47DA-A861-3C2CE0687DCF}" destId="{A38FD8B5-7168-4667-AE07-B7062F8D9D95}" srcOrd="1" destOrd="0" presId="urn:microsoft.com/office/officeart/2016/7/layout/RepeatingBendingProcessNew"/>
    <dgm:cxn modelId="{65FECC3C-4331-44E0-BA14-96829C361618}" type="presOf" srcId="{A3FBD8E4-36FA-42AF-8079-776A61050BC7}" destId="{604FDDFE-75C8-4C8B-BF6E-F3A0B3A91CA4}" srcOrd="0" destOrd="0" presId="urn:microsoft.com/office/officeart/2016/7/layout/RepeatingBendingProcessNew"/>
    <dgm:cxn modelId="{F6C36860-6EF3-4930-8D4B-F5C37F32DB89}" type="presOf" srcId="{0DDFB9A4-D3D6-4701-8CC9-30529FFD4720}" destId="{1AB52576-18BD-4D3E-9C7B-F804D4E6C1D7}" srcOrd="0" destOrd="0" presId="urn:microsoft.com/office/officeart/2016/7/layout/RepeatingBendingProcessNew"/>
    <dgm:cxn modelId="{CAA53F47-ABBB-4D96-BCB0-58398CF8D39E}" type="presOf" srcId="{32DB8FC8-D696-4676-814B-472A85EA1FCA}" destId="{C8B0BCB0-5C78-4334-82EC-CF816EE25227}" srcOrd="1" destOrd="0" presId="urn:microsoft.com/office/officeart/2016/7/layout/RepeatingBendingProcessNew"/>
    <dgm:cxn modelId="{9C490C6C-DDD9-4D2D-A79F-EFC42191C38A}" srcId="{4667DE48-6081-4DCA-9B48-9B62FC9FEABD}" destId="{46197AC7-5101-4A12-9C94-28CFFC36C2D8}" srcOrd="3" destOrd="0" parTransId="{00B691AE-4F40-48BE-8FEC-92240BB4C49C}" sibTransId="{9EC487EB-AB09-47DA-A861-3C2CE0687DCF}"/>
    <dgm:cxn modelId="{F2EF2F7D-980D-40CF-BCB8-743705D0B423}" srcId="{4667DE48-6081-4DCA-9B48-9B62FC9FEABD}" destId="{360D66D2-746C-4618-BCFB-16B35912AA27}" srcOrd="4" destOrd="0" parTransId="{03A85DCE-AEC7-4144-9B09-237D1F84E89F}" sibTransId="{73307A66-2EAF-48BF-B82A-0DFA618F9199}"/>
    <dgm:cxn modelId="{C157BE7D-4286-4073-AACC-F9017C8A62A6}" type="presOf" srcId="{9EC487EB-AB09-47DA-A861-3C2CE0687DCF}" destId="{53FD23CD-5F1F-4145-A5D0-00277FCA3A86}" srcOrd="0" destOrd="0" presId="urn:microsoft.com/office/officeart/2016/7/layout/RepeatingBendingProcessNew"/>
    <dgm:cxn modelId="{9266147F-B89A-471C-A4CB-0E794569821A}" type="presOf" srcId="{15D2CF0F-8B89-4E62-9048-F77A7C6595D3}" destId="{AB9953E6-AF39-4E47-967B-6C87BBADD6C5}" srcOrd="0" destOrd="0" presId="urn:microsoft.com/office/officeart/2016/7/layout/RepeatingBendingProcessNew"/>
    <dgm:cxn modelId="{DAD9B0B9-691E-4D8F-B032-B816E21D8021}" srcId="{4667DE48-6081-4DCA-9B48-9B62FC9FEABD}" destId="{15D2CF0F-8B89-4E62-9048-F77A7C6595D3}" srcOrd="0" destOrd="0" parTransId="{ED5CF998-E727-4FF8-AD13-4DED55EB8C30}" sibTransId="{0DDFB9A4-D3D6-4701-8CC9-30529FFD4720}"/>
    <dgm:cxn modelId="{55E78BC9-4169-430A-AFBE-B8A799D9DA57}" srcId="{4667DE48-6081-4DCA-9B48-9B62FC9FEABD}" destId="{6F08FAC3-40E9-4B75-B6A8-A9D3B5D9F7C2}" srcOrd="2" destOrd="0" parTransId="{BF21A347-7EB1-4EDF-8060-4C08777B4BBD}" sibTransId="{32DB8FC8-D696-4676-814B-472A85EA1FCA}"/>
    <dgm:cxn modelId="{2E46E1CA-4DB9-4616-A9C6-9B69F14C4001}" type="presOf" srcId="{0DDFB9A4-D3D6-4701-8CC9-30529FFD4720}" destId="{523BA389-61AD-496D-9A92-482329BEC42F}" srcOrd="1" destOrd="0" presId="urn:microsoft.com/office/officeart/2016/7/layout/RepeatingBendingProcessNew"/>
    <dgm:cxn modelId="{CCA278CE-D865-44DB-95C7-8B0E818AA545}" srcId="{4667DE48-6081-4DCA-9B48-9B62FC9FEABD}" destId="{A3FBD8E4-36FA-42AF-8079-776A61050BC7}" srcOrd="1" destOrd="0" parTransId="{6B38F475-E418-42F3-9A0E-58EAC0A4F5FE}" sibTransId="{5561B7BA-96F3-4D35-A1EF-B50ED1F8A01F}"/>
    <dgm:cxn modelId="{80646EDC-3D5E-446D-8507-253180755F75}" type="presOf" srcId="{4667DE48-6081-4DCA-9B48-9B62FC9FEABD}" destId="{90572AD9-0471-4B44-9510-6F90DBF48FEA}" srcOrd="0" destOrd="0" presId="urn:microsoft.com/office/officeart/2016/7/layout/RepeatingBendingProcessNew"/>
    <dgm:cxn modelId="{8D650BE4-2D3D-49FA-983F-C2B74F21D002}" type="presOf" srcId="{5561B7BA-96F3-4D35-A1EF-B50ED1F8A01F}" destId="{6DCB817A-F4A4-455C-97DA-3A899CCB85DF}" srcOrd="0" destOrd="0" presId="urn:microsoft.com/office/officeart/2016/7/layout/RepeatingBendingProcessNew"/>
    <dgm:cxn modelId="{E6C113F9-439B-407B-9F34-B203228AFF1D}" type="presOf" srcId="{5561B7BA-96F3-4D35-A1EF-B50ED1F8A01F}" destId="{93A07750-49EA-4A75-96F0-4DF22FD6FE5F}" srcOrd="1" destOrd="0" presId="urn:microsoft.com/office/officeart/2016/7/layout/RepeatingBendingProcessNew"/>
    <dgm:cxn modelId="{C71069FA-567C-4424-A307-291B379C70CE}" type="presOf" srcId="{360D66D2-746C-4618-BCFB-16B35912AA27}" destId="{7787BF05-DB51-4802-B986-03FF2B4AE569}" srcOrd="0" destOrd="0" presId="urn:microsoft.com/office/officeart/2016/7/layout/RepeatingBendingProcessNew"/>
    <dgm:cxn modelId="{4F5779FD-E54B-4FD2-90C8-2BDA8FDF087E}" type="presOf" srcId="{32DB8FC8-D696-4676-814B-472A85EA1FCA}" destId="{5596E2D5-991F-4F67-87E7-0B7DA5B10A2A}" srcOrd="0" destOrd="0" presId="urn:microsoft.com/office/officeart/2016/7/layout/RepeatingBendingProcessNew"/>
    <dgm:cxn modelId="{D8160741-A4F0-4CC4-9AAC-C0B5607B4239}" type="presParOf" srcId="{90572AD9-0471-4B44-9510-6F90DBF48FEA}" destId="{AB9953E6-AF39-4E47-967B-6C87BBADD6C5}" srcOrd="0" destOrd="0" presId="urn:microsoft.com/office/officeart/2016/7/layout/RepeatingBendingProcessNew"/>
    <dgm:cxn modelId="{F84C99B5-A459-4017-BD2C-772FD67D29E3}" type="presParOf" srcId="{90572AD9-0471-4B44-9510-6F90DBF48FEA}" destId="{1AB52576-18BD-4D3E-9C7B-F804D4E6C1D7}" srcOrd="1" destOrd="0" presId="urn:microsoft.com/office/officeart/2016/7/layout/RepeatingBendingProcessNew"/>
    <dgm:cxn modelId="{0C104757-C785-48FE-A0B7-3E8C831FD950}" type="presParOf" srcId="{1AB52576-18BD-4D3E-9C7B-F804D4E6C1D7}" destId="{523BA389-61AD-496D-9A92-482329BEC42F}" srcOrd="0" destOrd="0" presId="urn:microsoft.com/office/officeart/2016/7/layout/RepeatingBendingProcessNew"/>
    <dgm:cxn modelId="{0CF916EF-DC71-482B-B456-20EE21874E0E}" type="presParOf" srcId="{90572AD9-0471-4B44-9510-6F90DBF48FEA}" destId="{604FDDFE-75C8-4C8B-BF6E-F3A0B3A91CA4}" srcOrd="2" destOrd="0" presId="urn:microsoft.com/office/officeart/2016/7/layout/RepeatingBendingProcessNew"/>
    <dgm:cxn modelId="{FE7A8079-6C28-4CFC-9759-46F72EA539AB}" type="presParOf" srcId="{90572AD9-0471-4B44-9510-6F90DBF48FEA}" destId="{6DCB817A-F4A4-455C-97DA-3A899CCB85DF}" srcOrd="3" destOrd="0" presId="urn:microsoft.com/office/officeart/2016/7/layout/RepeatingBendingProcessNew"/>
    <dgm:cxn modelId="{21FE760D-33DF-49BD-9264-8C3C321A03DC}" type="presParOf" srcId="{6DCB817A-F4A4-455C-97DA-3A899CCB85DF}" destId="{93A07750-49EA-4A75-96F0-4DF22FD6FE5F}" srcOrd="0" destOrd="0" presId="urn:microsoft.com/office/officeart/2016/7/layout/RepeatingBendingProcessNew"/>
    <dgm:cxn modelId="{F44CE0C3-C883-414A-BD28-F4AC91111E3A}" type="presParOf" srcId="{90572AD9-0471-4B44-9510-6F90DBF48FEA}" destId="{B04FF5BE-4982-405E-880F-23F9327C5F2D}" srcOrd="4" destOrd="0" presId="urn:microsoft.com/office/officeart/2016/7/layout/RepeatingBendingProcessNew"/>
    <dgm:cxn modelId="{C89F1346-8C37-4CA4-9417-EE21F937E67F}" type="presParOf" srcId="{90572AD9-0471-4B44-9510-6F90DBF48FEA}" destId="{5596E2D5-991F-4F67-87E7-0B7DA5B10A2A}" srcOrd="5" destOrd="0" presId="urn:microsoft.com/office/officeart/2016/7/layout/RepeatingBendingProcessNew"/>
    <dgm:cxn modelId="{5457C73D-AD3B-498F-A00D-51B3E22B6ED3}" type="presParOf" srcId="{5596E2D5-991F-4F67-87E7-0B7DA5B10A2A}" destId="{C8B0BCB0-5C78-4334-82EC-CF816EE25227}" srcOrd="0" destOrd="0" presId="urn:microsoft.com/office/officeart/2016/7/layout/RepeatingBendingProcessNew"/>
    <dgm:cxn modelId="{E9850E94-9F23-4144-9031-9175F05D1932}" type="presParOf" srcId="{90572AD9-0471-4B44-9510-6F90DBF48FEA}" destId="{730FFAFB-F151-420C-8B3D-D876B73ECB95}" srcOrd="6" destOrd="0" presId="urn:microsoft.com/office/officeart/2016/7/layout/RepeatingBendingProcessNew"/>
    <dgm:cxn modelId="{3F10EC5B-3F1F-45AB-AFEA-A7AEE689B1DE}" type="presParOf" srcId="{90572AD9-0471-4B44-9510-6F90DBF48FEA}" destId="{53FD23CD-5F1F-4145-A5D0-00277FCA3A86}" srcOrd="7" destOrd="0" presId="urn:microsoft.com/office/officeart/2016/7/layout/RepeatingBendingProcessNew"/>
    <dgm:cxn modelId="{B8719ADB-07C4-4EB1-BA1D-A57F72C0C3C7}" type="presParOf" srcId="{53FD23CD-5F1F-4145-A5D0-00277FCA3A86}" destId="{A38FD8B5-7168-4667-AE07-B7062F8D9D95}" srcOrd="0" destOrd="0" presId="urn:microsoft.com/office/officeart/2016/7/layout/RepeatingBendingProcessNew"/>
    <dgm:cxn modelId="{55007A31-E529-4649-AE96-E4799B4C6E5C}" type="presParOf" srcId="{90572AD9-0471-4B44-9510-6F90DBF48FEA}" destId="{7787BF05-DB51-4802-B986-03FF2B4AE569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1E0F8-AFFE-45C9-ABD0-E45115423B08}">
      <dsp:nvSpPr>
        <dsp:cNvPr id="0" name=""/>
        <dsp:cNvSpPr/>
      </dsp:nvSpPr>
      <dsp:spPr>
        <a:xfrm>
          <a:off x="381754" y="2299"/>
          <a:ext cx="2570027" cy="15420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устанавливаются заключениями ПМПК или ИПР (для детей-инвалидов);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381754" y="2299"/>
        <a:ext cx="2570027" cy="1542016"/>
      </dsp:txXfrm>
    </dsp:sp>
    <dsp:sp modelId="{95DBF6FE-BCAB-45DF-A49D-813D5956C160}">
      <dsp:nvSpPr>
        <dsp:cNvPr id="0" name=""/>
        <dsp:cNvSpPr/>
      </dsp:nvSpPr>
      <dsp:spPr>
        <a:xfrm>
          <a:off x="3208785" y="2299"/>
          <a:ext cx="2570027" cy="1542016"/>
        </a:xfrm>
        <a:prstGeom prst="rect">
          <a:avLst/>
        </a:prstGeom>
        <a:solidFill>
          <a:schemeClr val="accent2">
            <a:hueOff val="-181920"/>
            <a:satOff val="-10491"/>
            <a:lumOff val="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специальные образовательные программы и методы обучения и воспитания; 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3208785" y="2299"/>
        <a:ext cx="2570027" cy="1542016"/>
      </dsp:txXfrm>
    </dsp:sp>
    <dsp:sp modelId="{37ADCFFD-B243-4666-A171-5D63C5E6688F}">
      <dsp:nvSpPr>
        <dsp:cNvPr id="0" name=""/>
        <dsp:cNvSpPr/>
      </dsp:nvSpPr>
      <dsp:spPr>
        <a:xfrm>
          <a:off x="6035815" y="2299"/>
          <a:ext cx="2570027" cy="1542016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организация временного режима обучения;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6035815" y="2299"/>
        <a:ext cx="2570027" cy="1542016"/>
      </dsp:txXfrm>
    </dsp:sp>
    <dsp:sp modelId="{0A8325AA-B45C-4DBF-9E86-C3600330A5CF}">
      <dsp:nvSpPr>
        <dsp:cNvPr id="0" name=""/>
        <dsp:cNvSpPr/>
      </dsp:nvSpPr>
      <dsp:spPr>
        <a:xfrm>
          <a:off x="8862846" y="2299"/>
          <a:ext cx="2570027" cy="1542016"/>
        </a:xfrm>
        <a:prstGeom prst="rect">
          <a:avLst/>
        </a:prstGeom>
        <a:solidFill>
          <a:schemeClr val="accent2">
            <a:hueOff val="-545761"/>
            <a:satOff val="-31473"/>
            <a:lumOff val="3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организации пространства, в котором обучается ребенок с РАС;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8862846" y="2299"/>
        <a:ext cx="2570027" cy="1542016"/>
      </dsp:txXfrm>
    </dsp:sp>
    <dsp:sp modelId="{48738785-F915-4E56-8B77-D7948FFBAB6D}">
      <dsp:nvSpPr>
        <dsp:cNvPr id="0" name=""/>
        <dsp:cNvSpPr/>
      </dsp:nvSpPr>
      <dsp:spPr>
        <a:xfrm>
          <a:off x="381754" y="1801319"/>
          <a:ext cx="2570027" cy="1542016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организация рабочего места ребенка;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381754" y="1801319"/>
        <a:ext cx="2570027" cy="1542016"/>
      </dsp:txXfrm>
    </dsp:sp>
    <dsp:sp modelId="{DD43B48E-ADC9-40F5-842D-D9873F25CB0C}">
      <dsp:nvSpPr>
        <dsp:cNvPr id="0" name=""/>
        <dsp:cNvSpPr/>
      </dsp:nvSpPr>
      <dsp:spPr>
        <a:xfrm>
          <a:off x="3208785" y="1801319"/>
          <a:ext cx="2570027" cy="1542016"/>
        </a:xfrm>
        <a:prstGeom prst="rect">
          <a:avLst/>
        </a:prstGeom>
        <a:solidFill>
          <a:schemeClr val="accent2">
            <a:hueOff val="-909602"/>
            <a:satOff val="-52455"/>
            <a:lumOff val="5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оснащение техническим средствами обучения коллективного и индивидуального пользования; 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3208785" y="1801319"/>
        <a:ext cx="2570027" cy="1542016"/>
      </dsp:txXfrm>
    </dsp:sp>
    <dsp:sp modelId="{F2179738-6826-45E2-86D1-C7A18C0309D1}">
      <dsp:nvSpPr>
        <dsp:cNvPr id="0" name=""/>
        <dsp:cNvSpPr/>
      </dsp:nvSpPr>
      <dsp:spPr>
        <a:xfrm>
          <a:off x="6035815" y="1801319"/>
          <a:ext cx="2570027" cy="1542016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специальные учебники, рабочие тетради и дидактические материалы, отвечающие особым образовательным потребностям учащихся с РАС;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6035815" y="1801319"/>
        <a:ext cx="2570027" cy="1542016"/>
      </dsp:txXfrm>
    </dsp:sp>
    <dsp:sp modelId="{F125B26B-6B41-4D64-8647-65F258BDC355}">
      <dsp:nvSpPr>
        <dsp:cNvPr id="0" name=""/>
        <dsp:cNvSpPr/>
      </dsp:nvSpPr>
      <dsp:spPr>
        <a:xfrm>
          <a:off x="8862846" y="1801319"/>
          <a:ext cx="2570027" cy="1542016"/>
        </a:xfrm>
        <a:prstGeom prst="rect">
          <a:avLst/>
        </a:prstGeom>
        <a:solidFill>
          <a:schemeClr val="accent2">
            <a:hueOff val="-1273443"/>
            <a:satOff val="-73437"/>
            <a:lumOff val="7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форма и условия  оценки достижений учащегося;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8862846" y="1801319"/>
        <a:ext cx="2570027" cy="1542016"/>
      </dsp:txXfrm>
    </dsp:sp>
    <dsp:sp modelId="{734E434F-0F38-4096-A888-C1CCA9C7BA81}">
      <dsp:nvSpPr>
        <dsp:cNvPr id="0" name=""/>
        <dsp:cNvSpPr/>
      </dsp:nvSpPr>
      <dsp:spPr>
        <a:xfrm>
          <a:off x="4622300" y="3600338"/>
          <a:ext cx="2570027" cy="154201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предоставление услуг ассистента (помощника), оказывающего обучающимся необходимую техническую помощь.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4622300" y="3600338"/>
        <a:ext cx="2570027" cy="15420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B52576-18BD-4D3E-9C7B-F804D4E6C1D7}">
      <dsp:nvSpPr>
        <dsp:cNvPr id="0" name=""/>
        <dsp:cNvSpPr/>
      </dsp:nvSpPr>
      <dsp:spPr>
        <a:xfrm>
          <a:off x="2856725" y="808322"/>
          <a:ext cx="6202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0262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50584" y="850785"/>
        <a:ext cx="32543" cy="6514"/>
      </dsp:txXfrm>
    </dsp:sp>
    <dsp:sp modelId="{AB9953E6-AF39-4E47-967B-6C87BBADD6C5}">
      <dsp:nvSpPr>
        <dsp:cNvPr id="0" name=""/>
        <dsp:cNvSpPr/>
      </dsp:nvSpPr>
      <dsp:spPr>
        <a:xfrm>
          <a:off x="28689" y="5092"/>
          <a:ext cx="2829835" cy="16979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664" tIns="145553" rIns="138664" bIns="14555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800" b="1" kern="1200" dirty="0">
              <a:solidFill>
                <a:schemeClr val="tx1"/>
              </a:solidFill>
            </a:rPr>
            <a:t>«О психолого-медико-педагогическом консилиуме школы»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28689" y="5092"/>
        <a:ext cx="2829835" cy="1697901"/>
      </dsp:txXfrm>
    </dsp:sp>
    <dsp:sp modelId="{6DCB817A-F4A4-455C-97DA-3A899CCB85DF}">
      <dsp:nvSpPr>
        <dsp:cNvPr id="0" name=""/>
        <dsp:cNvSpPr/>
      </dsp:nvSpPr>
      <dsp:spPr>
        <a:xfrm>
          <a:off x="1443607" y="1701193"/>
          <a:ext cx="3480697" cy="620262"/>
        </a:xfrm>
        <a:custGeom>
          <a:avLst/>
          <a:gdLst/>
          <a:ahLst/>
          <a:cxnLst/>
          <a:rect l="0" t="0" r="0" b="0"/>
          <a:pathLst>
            <a:path>
              <a:moveTo>
                <a:pt x="3480697" y="0"/>
              </a:moveTo>
              <a:lnTo>
                <a:pt x="3480697" y="327231"/>
              </a:lnTo>
              <a:lnTo>
                <a:pt x="0" y="327231"/>
              </a:lnTo>
              <a:lnTo>
                <a:pt x="0" y="620262"/>
              </a:lnTo>
            </a:path>
          </a:pathLst>
        </a:custGeom>
        <a:noFill/>
        <a:ln w="635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95430" y="2008067"/>
        <a:ext cx="177051" cy="6514"/>
      </dsp:txXfrm>
    </dsp:sp>
    <dsp:sp modelId="{604FDDFE-75C8-4C8B-BF6E-F3A0B3A91CA4}">
      <dsp:nvSpPr>
        <dsp:cNvPr id="0" name=""/>
        <dsp:cNvSpPr/>
      </dsp:nvSpPr>
      <dsp:spPr>
        <a:xfrm>
          <a:off x="3509387" y="5092"/>
          <a:ext cx="2829835" cy="1697901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664" tIns="145553" rIns="138664" bIns="14555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800" b="1" kern="1200" dirty="0">
              <a:solidFill>
                <a:schemeClr val="tx1"/>
              </a:solidFill>
            </a:rPr>
            <a:t>«О коррекционно-развивающей работе»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3509387" y="5092"/>
        <a:ext cx="2829835" cy="1697901"/>
      </dsp:txXfrm>
    </dsp:sp>
    <dsp:sp modelId="{5596E2D5-991F-4F67-87E7-0B7DA5B10A2A}">
      <dsp:nvSpPr>
        <dsp:cNvPr id="0" name=""/>
        <dsp:cNvSpPr/>
      </dsp:nvSpPr>
      <dsp:spPr>
        <a:xfrm>
          <a:off x="2856725" y="3157086"/>
          <a:ext cx="6202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20262" y="45720"/>
              </a:lnTo>
            </a:path>
          </a:pathLst>
        </a:custGeom>
        <a:noFill/>
        <a:ln w="635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50584" y="3199549"/>
        <a:ext cx="32543" cy="6514"/>
      </dsp:txXfrm>
    </dsp:sp>
    <dsp:sp modelId="{B04FF5BE-4982-405E-880F-23F9327C5F2D}">
      <dsp:nvSpPr>
        <dsp:cNvPr id="0" name=""/>
        <dsp:cNvSpPr/>
      </dsp:nvSpPr>
      <dsp:spPr>
        <a:xfrm>
          <a:off x="28689" y="2353855"/>
          <a:ext cx="2829835" cy="1697901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664" tIns="145553" rIns="138664" bIns="14555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800" b="1" kern="1200" dirty="0">
              <a:solidFill>
                <a:schemeClr val="tx1"/>
              </a:solidFill>
            </a:rPr>
            <a:t>«О реализации адаптированных образовательных программ»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28689" y="2353855"/>
        <a:ext cx="2829835" cy="1697901"/>
      </dsp:txXfrm>
    </dsp:sp>
    <dsp:sp modelId="{53FD23CD-5F1F-4145-A5D0-00277FCA3A86}">
      <dsp:nvSpPr>
        <dsp:cNvPr id="0" name=""/>
        <dsp:cNvSpPr/>
      </dsp:nvSpPr>
      <dsp:spPr>
        <a:xfrm>
          <a:off x="1443607" y="4049957"/>
          <a:ext cx="3480697" cy="620262"/>
        </a:xfrm>
        <a:custGeom>
          <a:avLst/>
          <a:gdLst/>
          <a:ahLst/>
          <a:cxnLst/>
          <a:rect l="0" t="0" r="0" b="0"/>
          <a:pathLst>
            <a:path>
              <a:moveTo>
                <a:pt x="3480697" y="0"/>
              </a:moveTo>
              <a:lnTo>
                <a:pt x="3480697" y="327231"/>
              </a:lnTo>
              <a:lnTo>
                <a:pt x="0" y="327231"/>
              </a:lnTo>
              <a:lnTo>
                <a:pt x="0" y="620262"/>
              </a:lnTo>
            </a:path>
          </a:pathLst>
        </a:custGeom>
        <a:noFill/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95430" y="4356830"/>
        <a:ext cx="177051" cy="6514"/>
      </dsp:txXfrm>
    </dsp:sp>
    <dsp:sp modelId="{730FFAFB-F151-420C-8B3D-D876B73ECB95}">
      <dsp:nvSpPr>
        <dsp:cNvPr id="0" name=""/>
        <dsp:cNvSpPr/>
      </dsp:nvSpPr>
      <dsp:spPr>
        <a:xfrm>
          <a:off x="3509387" y="2353855"/>
          <a:ext cx="2829835" cy="1697901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664" tIns="145553" rIns="138664" bIns="14555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800" b="1" kern="1200" dirty="0">
              <a:solidFill>
                <a:schemeClr val="tx1"/>
              </a:solidFill>
            </a:rPr>
            <a:t>Положение об организации промежуточных и итоговых аттестаций обучающихся с ОВЗ, в том числе с РАС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3509387" y="2353855"/>
        <a:ext cx="2829835" cy="1697901"/>
      </dsp:txXfrm>
    </dsp:sp>
    <dsp:sp modelId="{7787BF05-DB51-4802-B986-03FF2B4AE569}">
      <dsp:nvSpPr>
        <dsp:cNvPr id="0" name=""/>
        <dsp:cNvSpPr/>
      </dsp:nvSpPr>
      <dsp:spPr>
        <a:xfrm>
          <a:off x="28689" y="4702619"/>
          <a:ext cx="2829835" cy="1697901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664" tIns="145553" rIns="138664" bIns="145553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2100" b="1" kern="1200" dirty="0">
              <a:solidFill>
                <a:schemeClr val="tx1"/>
              </a:solidFill>
            </a:rPr>
            <a:t>«Об обучении по индивидуальному учебному плану».</a:t>
          </a:r>
          <a:endParaRPr lang="en-US" sz="2100" b="1" kern="1200" dirty="0">
            <a:solidFill>
              <a:schemeClr val="tx1"/>
            </a:solidFill>
          </a:endParaRPr>
        </a:p>
      </dsp:txBody>
      <dsp:txXfrm>
        <a:off x="28689" y="4702619"/>
        <a:ext cx="2829835" cy="1697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63077D-55D8-2847-A552-077EF5C64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425C62F-614C-364F-A847-E3EC19FDDF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609450-075A-A346-A453-966B54A5E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FA86-C9CB-EF45-A0E9-C9436BE4B88A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2EADB9-30F8-C941-B300-9C3D88790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A7EE1A-CF94-5346-8312-D7E6BD61A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64F5-A138-834A-952B-501BAE0D3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751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48DFC6-7A76-3E45-81DC-1004CB8A7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2B3EDA-5503-CF4A-A8F6-21D32E4E50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B50BE1-3688-4D4A-9D02-BD3976489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FA86-C9CB-EF45-A0E9-C9436BE4B88A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ACE890-0BC5-B94D-86F3-F10C88E75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175B2A-5437-2B41-82B9-393CAF0CF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64F5-A138-834A-952B-501BAE0D3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830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E78686-4E11-9447-B986-428121B72B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3BA3B3-5B2F-8748-8739-E4DB6DB23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EDC4C8-9ED1-1849-8F9E-9BC236663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FA86-C9CB-EF45-A0E9-C9436BE4B88A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110BFC-8023-4240-A335-830B69182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B8CDEB-1707-3445-8FDE-4F3E07683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64F5-A138-834A-952B-501BAE0D3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74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BBA99-4D35-1149-A3E2-4C438736EF23}" type="datetime2">
              <a:rPr lang="ru-RU" smtClean="0"/>
              <a:pPr/>
              <a:t>пятница, 13 августа 2021 г.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7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99A68-4F23-1749-B9E5-D217D06CA36F}" type="datetime2">
              <a:rPr lang="ru-RU" smtClean="0"/>
              <a:pPr/>
              <a:t>пятница, 13 августа 2021 г.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64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9629-68D3-FB4A-AB07-477C1432E720}" type="datetime2">
              <a:rPr lang="ru-RU" smtClean="0"/>
              <a:pPr/>
              <a:t>пятница, 13 августа 2021 г.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7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33D95-DD15-014D-88B2-2252863DDFA0}" type="datetime2">
              <a:rPr lang="ru-RU" smtClean="0"/>
              <a:pPr/>
              <a:t>пятница, 13 августа 2021 г.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1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DA6E-5799-E143-9B5A-760C8131B0BA}" type="datetime2">
              <a:rPr lang="ru-RU" smtClean="0"/>
              <a:pPr/>
              <a:t>пятница, 13 августа 2021 г.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8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02154-0582-904F-B386-C3346E6C7208}" type="datetime2">
              <a:rPr lang="ru-RU" smtClean="0"/>
              <a:pPr/>
              <a:t>пятница, 13 августа 2021 г.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9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8BCC-557E-E948-963D-C23FAB00D0BF}" type="datetime2">
              <a:rPr lang="ru-RU" smtClean="0"/>
              <a:pPr/>
              <a:t>пятница, 13 августа 2021 г.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6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CE638-13BE-8346-A81E-960A4B1E331C}" type="datetime2">
              <a:rPr lang="ru-RU" smtClean="0"/>
              <a:pPr/>
              <a:t>пятница, 13 августа 2021 г.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0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15F79E-9883-0040-B230-FE6F2874F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E405DD-E951-EF42-A6E9-91EE50D85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991AD0-DA33-1F4A-BCB9-CE3988B75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FA86-C9CB-EF45-A0E9-C9436BE4B88A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B50D1C-CB63-EB4E-9EA1-E587A2B97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91FADE-A43C-AF4C-A630-B97D77310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64F5-A138-834A-952B-501BAE0D3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798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620F-457D-5343-B9A9-50B1BCA64DEF}" type="datetime2">
              <a:rPr lang="ru-RU" smtClean="0"/>
              <a:pPr/>
              <a:t>пятница, 13 августа 2021 г.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0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3519-00B2-7F4D-A190-3C191BC6FBA2}" type="datetime2">
              <a:rPr lang="ru-RU" smtClean="0"/>
              <a:pPr/>
              <a:t>пятница, 13 августа 2021 г.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3519-00B2-7F4D-A190-3C191BC6FBA2}" type="datetime2">
              <a:rPr lang="ru-RU" smtClean="0"/>
              <a:pPr/>
              <a:t>пятница, 13 августа 2021 г.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9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AF6693-6F0D-3D4F-B414-2DE2F7062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F45CDF-ACD7-0B49-BF44-07B027000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1CDE2C-A9E3-EE42-A6B1-12E9CE293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FA86-C9CB-EF45-A0E9-C9436BE4B88A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B1D303-AD55-8745-A566-E22C32428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BBEDCE-7720-0048-9D6A-AC886B8F7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64F5-A138-834A-952B-501BAE0D3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78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230ED5-30DD-1B4B-8D2C-049B0BCA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6227A2-12C5-4949-AD7F-7CB4F6B997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F08E53-593F-6349-8BBC-9BA6360082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7766F6-AC6F-5841-96E8-85E2FD9A5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FA86-C9CB-EF45-A0E9-C9436BE4B88A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14DAEE-F651-004E-8E36-BF7BE127B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C4654D-CDC1-B943-99FF-FE3544980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64F5-A138-834A-952B-501BAE0D3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2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81CF91-5E06-6244-89C3-0109C7DC0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41D61E-7B15-EC4B-A707-83B0533E8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58A4E8-1C43-594F-874F-31A5A48B8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69B0543-2C7C-1648-A627-EA4EFA07AF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F4CD899-952D-0947-B492-AC3BC1CCCE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21874A-D259-1442-AB39-EDD9FAF6A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FA86-C9CB-EF45-A0E9-C9436BE4B88A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3258348-334E-0944-994B-A3F755DA3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325802E-D882-8545-A179-6AAEE7C6D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64F5-A138-834A-952B-501BAE0D3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06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C89952-E320-7B42-ACBA-5D1E40C1E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DA4526B-A4EB-B344-B525-074D2A4D8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FA86-C9CB-EF45-A0E9-C9436BE4B88A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08EC036-5C5B-AE4F-8377-EA0A94EB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0727E36-424B-C146-8741-AD63BA080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64F5-A138-834A-952B-501BAE0D3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66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5521934-D20A-D54A-8E53-5C0F1DF16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FA86-C9CB-EF45-A0E9-C9436BE4B88A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CD84D80-2223-B94E-B4D0-3546665C3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E867B5-2917-BC4B-A971-DF7647F00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64F5-A138-834A-952B-501BAE0D3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39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B92DCF-906A-9847-A081-0C3D42461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488FE0-A61C-1F4D-BB02-5BD37E3AA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6CD764-998C-934B-962F-C1E34E4A5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A2929-8147-2E41-9E49-17BA02EC8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FA86-C9CB-EF45-A0E9-C9436BE4B88A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11BEF8-53D3-C947-A524-FA4F72F1E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333071-E6A0-4B48-ABB1-65FA5709F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64F5-A138-834A-952B-501BAE0D3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454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7C5193-4E3A-3042-A706-0F2B4D22A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27F682-4132-EB45-AC8E-387D8D8FBD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418F36-1FFB-BC44-A085-04DB7B2CF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83FFFB-A118-CB43-AE41-6584D972F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FA86-C9CB-EF45-A0E9-C9436BE4B88A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4C066E-6A13-6740-882F-2DC339EB6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31CCC6-E862-0A43-8ECC-E57E0B779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464F5-A138-834A-952B-501BAE0D3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14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A17ABD-0898-2247-B923-82F5771F1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BF5BDB-D0DF-8D4C-825F-F3BD4234E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C165D2-1D7F-6A4F-BAED-3D0EFC0002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AFA86-C9CB-EF45-A0E9-C9436BE4B88A}" type="datetimeFigureOut">
              <a:rPr lang="ru-RU" smtClean="0"/>
              <a:t>13.08.2021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CB23D3-A07C-744D-82C6-62C925F8C7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3A6D9F-6E08-9A4F-B49D-44136B7E1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464F5-A138-834A-952B-501BAE0D31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86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33519-00B2-7F4D-A190-3C191BC6FBA2}" type="datetime2">
              <a:rPr lang="ru-RU" smtClean="0"/>
              <a:pPr/>
              <a:t>пятница, 13 августа 2021 г.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1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fgosreestr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EC6854-F0A4-6C40-9C51-6981F9C455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813" y="-1"/>
            <a:ext cx="10233879" cy="2938097"/>
          </a:xfrm>
        </p:spPr>
        <p:txBody>
          <a:bodyPr>
            <a:normAutofit fontScale="90000"/>
          </a:bodyPr>
          <a:lstStyle/>
          <a:p>
            <a:pPr algn="l"/>
            <a:b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 разработки и реализации адаптированных основных образовательных программ для первоклассников с РАС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7D0C9B-D6AE-DD4D-A07D-9B4924018C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75385" y="3634155"/>
            <a:ext cx="6583241" cy="2938096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Спикер</a:t>
            </a:r>
            <a:r>
              <a:rPr lang="ru-RU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:</a:t>
            </a:r>
          </a:p>
          <a:p>
            <a:pPr algn="r"/>
            <a:r>
              <a:rPr lang="ru-RU" sz="28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Григоренко Наталья Юрьевна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доцент,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к.пед.н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доцент кафедры логопедии Института специального образования и психологии ГАОУ ВО «Московский городской педагогический университет»</a:t>
            </a:r>
            <a:endParaRPr lang="ru-RU" dirty="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582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55BE9-74C0-4D3E-8A6F-76D36D632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ru-RU" sz="37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разработке и реализации АОП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13CA7F-9FAA-4FB3-9531-BF49A2DE3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489" y="1885279"/>
            <a:ext cx="11534167" cy="4552375"/>
          </a:xfrm>
        </p:spPr>
        <p:txBody>
          <a:bodyPr anchor="ctr"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АОП разрабатывается коллегиально;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АОП разрабатывается не более, чем на один год;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ПМПк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междисциплинарная команда определяет                          индивидуальные планируемые результаты (цели) АОП;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окончательной разработки АОП согласуется с родителями учащегося с РАС;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действия АОП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ПМПк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коллегиально оценивает достижение всех планируемых результатов, проводит анализ динамики и эффективности оказываемой помощи. При необходимости корректируются цели АОП, определяется новый период ее действия.</a:t>
            </a:r>
          </a:p>
          <a:p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19B5A2-7CD0-4E5D-A379-DC22D3D15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9040" y="1622743"/>
            <a:ext cx="2423471" cy="180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18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CA323-3144-4D6E-841E-127CA3F07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ru-RU" sz="4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разработки АОП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CB24FA-852A-4DC6-8CB3-B4A10202D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171" y="649480"/>
            <a:ext cx="7750629" cy="5546047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ОО, реализующая АОП обучающегося с РАС, закрепляет в локальном акте организации основные положения по разработке и реализации АОП.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Специалисты, участвующие в разработке АОП, должны обратить внимание на рекомендации ПМПК, как официального юридического документа, обязательного к исполнению образовательной организацией.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АОП утверждается на первом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ПМПк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образовательной организации (обычно в конце сентября).</a:t>
            </a:r>
          </a:p>
        </p:txBody>
      </p:sp>
    </p:spTree>
    <p:extLst>
      <p:ext uri="{BB962C8B-B14F-4D97-AF65-F5344CB8AC3E}">
        <p14:creationId xmlns:p14="http://schemas.microsoft.com/office/powerpoint/2010/main" val="2440608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81E2CD-DE48-466A-951F-A7FA4F6EC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029" y="223087"/>
            <a:ext cx="11509828" cy="795202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проблемы разработки и реализации АООП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учащихся с РАС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1F9AAB-B73C-439C-A66E-34061F7B6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714" y="1265032"/>
            <a:ext cx="10638972" cy="521902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необходимость учитывать особенности индивидуального образовательного маршрута и индивидуального развития каждого обучающегося с РАС;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недостаточное количество методических рекомендаций по адаптации учебного процесса и образовательного пространства для учащихся с РАС;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недостаточное количество специалистов, имеющих квалификацию и опыт работы с учащимися с РАС;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недостаточное количество учебников, учебных пособий, учитывающих особенности школьников с РАС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5227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143" y="188640"/>
            <a:ext cx="8229600" cy="576064"/>
          </a:xfrm>
        </p:spPr>
        <p:txBody>
          <a:bodyPr>
            <a:noAutofit/>
          </a:bodyPr>
          <a:lstStyle/>
          <a:p>
            <a:r>
              <a:rPr lang="ru-RU" sz="4000" b="1" dirty="0"/>
              <a:t>Разделы АООП 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3143" y="764704"/>
            <a:ext cx="11538857" cy="6093296"/>
          </a:xfrm>
        </p:spPr>
        <p:txBody>
          <a:bodyPr>
            <a:normAutofit fontScale="70000" lnSpcReduction="20000"/>
          </a:bodyPr>
          <a:lstStyle/>
          <a:p>
            <a:r>
              <a:rPr lang="ru-RU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раздел</a:t>
            </a:r>
          </a:p>
          <a:p>
            <a:pPr lvl="1"/>
            <a:r>
              <a:rPr lang="ru-RU" sz="3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</a:t>
            </a:r>
          </a:p>
          <a:p>
            <a:pPr lvl="1"/>
            <a:r>
              <a:rPr lang="ru-RU" sz="3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освоения АООП</a:t>
            </a:r>
          </a:p>
          <a:p>
            <a:pPr lvl="1"/>
            <a:r>
              <a:rPr lang="ru-RU" sz="3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оценки достижения результатов освоения АООП</a:t>
            </a:r>
          </a:p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r>
              <a:rPr lang="ru-RU" sz="3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раздел</a:t>
            </a:r>
            <a:r>
              <a:rPr lang="ru-RU" sz="3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lvl="1"/>
            <a:r>
              <a:rPr lang="ru-RU" sz="3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формирования у учащихся универсальных учебных  действий</a:t>
            </a:r>
          </a:p>
          <a:p>
            <a:pPr lvl="1"/>
            <a:r>
              <a:rPr lang="ru-RU" sz="3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отдельных учебных предметов, курсов коррекционно-развивающей области</a:t>
            </a:r>
          </a:p>
          <a:p>
            <a:pPr lvl="1"/>
            <a:r>
              <a:rPr lang="ru-RU" sz="3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духовно-нравственного развития, воспитания </a:t>
            </a:r>
          </a:p>
          <a:p>
            <a:pPr lvl="1"/>
            <a:r>
              <a:rPr lang="ru-RU" sz="3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формирования экологической культуры, здорового и безопасного образа жизни  </a:t>
            </a:r>
          </a:p>
          <a:p>
            <a:pPr lvl="1"/>
            <a:r>
              <a:rPr lang="ru-RU" sz="3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коррекционной работы</a:t>
            </a:r>
          </a:p>
          <a:p>
            <a:pPr lvl="1"/>
            <a:r>
              <a:rPr lang="ru-RU" sz="3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внеурочной деятельности</a:t>
            </a:r>
          </a:p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r>
              <a:rPr lang="ru-RU" sz="3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раздел</a:t>
            </a:r>
          </a:p>
          <a:p>
            <a:pPr lvl="1"/>
            <a:r>
              <a:rPr lang="ru-RU" sz="3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</a:t>
            </a:r>
          </a:p>
          <a:p>
            <a:pPr lvl="1"/>
            <a:r>
              <a:rPr lang="ru-RU" sz="3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условий реализации  АООП</a:t>
            </a:r>
          </a:p>
          <a:p>
            <a:pPr marL="411480" lvl="1" indent="0">
              <a:buNone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" lvl="1" indent="0">
              <a:buNone/>
            </a:pPr>
            <a:r>
              <a:rPr lang="en-US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http://fgosreestr.ru/</a:t>
            </a: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10A995-02E0-4543-A21F-E657C4A65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7710" y="0"/>
            <a:ext cx="2161608" cy="161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88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3F0B59-0EB3-8F4A-AFF3-829CDC9B2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38" y="18255"/>
            <a:ext cx="11815761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ВАЖНО УЧИТЫВАТЬ ПРИ РАЗРАБОТКЕ АОП на начальном этапе обучения ребенка с РАС 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60F2CF6B-7BEF-4877-B838-82B92D724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237" y="1343817"/>
            <a:ext cx="11641591" cy="5495927"/>
          </a:xfrm>
        </p:spPr>
        <p:txBody>
          <a:bodyPr/>
          <a:lstStyle/>
          <a:p>
            <a:pPr algn="just"/>
            <a:r>
              <a:rPr lang="ru-RU" b="1" dirty="0"/>
              <a:t>При разработке АОП обучающегося с РАС, как показывает практика, требуется глубинный анализ личностных результатов и базовых учебных действий, которые мы хотим получить в итоге прохождения года обучения. Очень важно, чтобы ЭТИ РЕЗУЛЬТАТЫ БЫЛИ ПРАКТИЧЕСКИ И ЖИЗНЕННО НЕОБХОДИМЫМИ ДЛЯ РЕБЕНКА и РЕАЛЬНО ДОСТИЖИМЫМИ В РАМКАХ ОБУЧЕНИЯ. И они должны соответствовать индивидуальным особенностям учащегося. Поэтому каждое направление, которое мы рассматриваем, должно быть расписано по элементам, подробно. </a:t>
            </a:r>
          </a:p>
          <a:p>
            <a:pPr algn="just"/>
            <a:r>
              <a:rPr lang="ru-RU" b="1" dirty="0"/>
              <a:t>Но объемы не должны быть нефункциональными, недостижимыми, так как в некоторых случаях даже небольшие продвижения в заданном направлении являются победой для ребенка, педагогов и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1090218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3F0B59-0EB3-8F4A-AFF3-829CDC9B2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1" y="154745"/>
            <a:ext cx="11713028" cy="407963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элемента АОП для первоклассника с аутизмом и ЗПР, обучающегося по варианту 8.2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60F2CF6B-7BEF-4877-B838-82B92D724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237" y="717451"/>
            <a:ext cx="11641591" cy="5658563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7200" b="1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Личностные результаты:</a:t>
            </a:r>
            <a:endParaRPr lang="ru-RU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i="1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4. формирование потребности в общении, владения навыками коммуникации и адекватными ритуалами социального взаимодействия:</a:t>
            </a:r>
            <a:endParaRPr lang="ru-RU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lnSpc>
                <a:spcPct val="120000"/>
              </a:lnSpc>
              <a:spcBef>
                <a:spcPts val="0"/>
              </a:spcBef>
            </a:pPr>
            <a:r>
              <a:rPr lang="ru-RU" sz="72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может вступать в контакт и работать в коллективе в вариантах</a:t>
            </a:r>
            <a:endParaRPr lang="ru-RU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ru-RU" sz="7200" u="sng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учитель - ученик</a:t>
            </a:r>
            <a:r>
              <a:rPr lang="ru-RU" sz="72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,</a:t>
            </a:r>
            <a:endParaRPr lang="ru-RU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ru-RU" sz="7200" kern="5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реагирует на требования учителя;</a:t>
            </a:r>
            <a:endParaRPr lang="ru-RU" sz="7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ru-RU" sz="7200" kern="5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определяет учителя как социально значимого человека;</a:t>
            </a:r>
            <a:endParaRPr lang="ru-RU" sz="7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ru-RU" sz="7200" kern="5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внимательно слушает инструкцию учителя;</a:t>
            </a:r>
            <a:endParaRPr lang="ru-RU" sz="7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ru-RU" sz="7200" kern="5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отвечает (показывает) на вопросы учителя;</a:t>
            </a:r>
            <a:endParaRPr lang="ru-RU" sz="7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ru-RU" sz="7200" kern="5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может попросить о помощи;</a:t>
            </a:r>
            <a:endParaRPr lang="ru-RU" sz="7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ru-RU" sz="7200" kern="5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принимает помощь учителя;</a:t>
            </a:r>
            <a:endParaRPr lang="ru-RU" sz="7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ru-RU" sz="7200" kern="5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умеет договариваться с учителем в конкретной ситуации;</a:t>
            </a:r>
            <a:endParaRPr lang="ru-RU" sz="7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ru-RU" sz="7200" kern="5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адекватно воспринимает замечания учителя;</a:t>
            </a:r>
            <a:endParaRPr lang="ru-RU" sz="7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ru-RU" sz="7200" kern="5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умеет обратиться к учителю в случае затруднения;</a:t>
            </a:r>
            <a:endParaRPr lang="ru-RU" sz="7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ru-RU" sz="7200" kern="5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ориентируется на реакцию учителя в спорной ситуации;</a:t>
            </a:r>
            <a:endParaRPr lang="ru-RU" sz="7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ru-RU" sz="7200" u="sng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ученик - ученик</a:t>
            </a:r>
            <a:r>
              <a:rPr lang="ru-RU" sz="72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endParaRPr lang="ru-RU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ru-RU" sz="7200" kern="5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готов оказать поддержку однокласснику</a:t>
            </a:r>
            <a:endParaRPr lang="ru-RU" sz="7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ru-RU" sz="7200" kern="5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принять помощь одноклассника</a:t>
            </a:r>
            <a:endParaRPr lang="ru-RU" sz="7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ru-RU" sz="7200" kern="5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может попросить помощь одноклассника;</a:t>
            </a:r>
            <a:endParaRPr lang="ru-RU" sz="7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"/>
            </a:pPr>
            <a:r>
              <a:rPr lang="ru-RU" sz="72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ученик - класс </a:t>
            </a:r>
            <a:endParaRPr lang="ru-RU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ru-RU" sz="7200" kern="5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умеет выполнять простые ритуалы, принятые в классе;</a:t>
            </a:r>
            <a:endParaRPr lang="ru-RU" sz="7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ru-RU" sz="7200" kern="5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умеет выполнять ритуалы по подражанию одноклассникам в непонятной для него ситуации;</a:t>
            </a:r>
            <a:endParaRPr lang="ru-RU" sz="7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920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3F0B59-0EB3-8F4A-AFF3-829CDC9B2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1" y="154745"/>
            <a:ext cx="11713028" cy="407963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60F2CF6B-7BEF-4877-B838-82B92D724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237" y="717451"/>
            <a:ext cx="11641591" cy="6140549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8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получения эффективных результатов в обучении первоклассников с РАС следует: </a:t>
            </a:r>
            <a:endParaRPr lang="ru-RU" sz="8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8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Очень внимательно отнестись к их индивидуальным особенностям и функциональным возможностям (ориентируясь на рекомендации ПМПК и собственные первичные наблюдения).</a:t>
            </a:r>
            <a:endParaRPr lang="ru-RU" sz="8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8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Планировать получение реальных результатов в конце учебного года, но вести пролонгированное наблюдение каждого первоклассника с РАС и корректировать эти планируемые результаты с учетом его состояния, достижений и проблемных аспектов.</a:t>
            </a:r>
            <a:endParaRPr lang="ru-RU" sz="8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8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наконец, все действия и усилия педагогов, специалистов и родителей должны быть направлены на формирование у ребенка осознания себя как ученика, мотивации к обучению и подчинения требованиям учителя, специалистов и родителей в рамках процесса образования.</a:t>
            </a:r>
            <a:endParaRPr lang="ru-RU" sz="8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962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3F0B59-0EB3-8F4A-AFF3-829CDC9B2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528" y="1688123"/>
            <a:ext cx="9621632" cy="1740877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36712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3282756" y="260648"/>
            <a:ext cx="8232967" cy="43204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8332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АКТУАЛЬНОСТЬ ПРОБЛЕМЫ</a:t>
            </a:r>
            <a:endParaRPr lang="ru-RU" sz="3200" b="1" dirty="0">
              <a:solidFill>
                <a:srgbClr val="0070C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4571" y="3429000"/>
            <a:ext cx="11552201" cy="3168352"/>
          </a:xfrm>
        </p:spPr>
        <p:txBody>
          <a:bodyPr>
            <a:normAutofit fontScale="92500"/>
          </a:bodyPr>
          <a:lstStyle/>
          <a:p>
            <a:pPr lvl="0" algn="just">
              <a:lnSpc>
                <a:spcPct val="107000"/>
              </a:lnSpc>
            </a:pPr>
            <a:r>
              <a:rPr lang="ru-RU" sz="2800" b="1" dirty="0">
                <a:solidFill>
                  <a:srgbClr val="2F2F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Расстройства аутистического спектра </a:t>
            </a:r>
            <a:r>
              <a:rPr lang="ru-RU" sz="2800" dirty="0">
                <a:solidFill>
                  <a:srgbClr val="2F2F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(РАС) относятся к группе расстройств развития (</a:t>
            </a:r>
            <a:r>
              <a:rPr lang="ru-RU" sz="2800" dirty="0" err="1">
                <a:solidFill>
                  <a:srgbClr val="2F2F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pervasive</a:t>
            </a:r>
            <a:r>
              <a:rPr lang="ru-RU" sz="2800" dirty="0">
                <a:solidFill>
                  <a:srgbClr val="2F2F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F2F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developmental</a:t>
            </a:r>
            <a:r>
              <a:rPr lang="ru-RU" sz="2800" dirty="0">
                <a:solidFill>
                  <a:srgbClr val="2F2F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F2F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disorders</a:t>
            </a:r>
            <a:r>
              <a:rPr lang="ru-RU" sz="2800" dirty="0">
                <a:solidFill>
                  <a:srgbClr val="2F2F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800" dirty="0" err="1">
                <a:solidFill>
                  <a:srgbClr val="2F2F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первазивное</a:t>
            </a:r>
            <a:r>
              <a:rPr lang="ru-RU" sz="2800" dirty="0">
                <a:solidFill>
                  <a:srgbClr val="2F2F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расстройство развития), которые проявляются  у человека прежде всего в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отклонениях в социальном взаимодействии, формировании адекватного коммуникативного поведения и средств коммуникации, а также в стереотипных моделях поведения </a:t>
            </a:r>
            <a:r>
              <a:rPr lang="ru-RU" sz="2800" dirty="0">
                <a:solidFill>
                  <a:srgbClr val="2F2F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(проявляющееся в действиях, движениях, стереотипных вокальных реакций) </a:t>
            </a:r>
            <a:r>
              <a:rPr lang="en-GB" sz="2800" dirty="0">
                <a:solidFill>
                  <a:srgbClr val="2F2F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ru-RU" sz="2800" dirty="0">
                <a:solidFill>
                  <a:srgbClr val="2F2F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Ф.Р</a:t>
            </a:r>
            <a:r>
              <a:rPr lang="en-GB" sz="2800" dirty="0">
                <a:solidFill>
                  <a:srgbClr val="2F2F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ru-RU" sz="2800" dirty="0" err="1">
                <a:solidFill>
                  <a:srgbClr val="2F2F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Волкмар</a:t>
            </a:r>
            <a:r>
              <a:rPr lang="ru-RU" sz="2800" dirty="0">
                <a:solidFill>
                  <a:srgbClr val="2F2F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,.Л.А.</a:t>
            </a:r>
            <a:r>
              <a:rPr lang="en-GB" sz="2800" dirty="0">
                <a:solidFill>
                  <a:srgbClr val="2F2F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2F2F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Вайзнер</a:t>
            </a:r>
            <a:r>
              <a:rPr lang="ru-RU" sz="2800" dirty="0">
                <a:solidFill>
                  <a:srgbClr val="2F2F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sz="2800" dirty="0">
                <a:solidFill>
                  <a:srgbClr val="2F2F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2014</a:t>
            </a:r>
            <a:r>
              <a:rPr lang="ru-RU" sz="2800" dirty="0">
                <a:solidFill>
                  <a:srgbClr val="2F2F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solidFill>
                  <a:srgbClr val="2F2F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ru-RU" sz="2800" dirty="0">
                <a:solidFill>
                  <a:srgbClr val="2F2F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Название 1"/>
          <p:cNvSpPr txBox="1">
            <a:spLocks/>
          </p:cNvSpPr>
          <p:nvPr/>
        </p:nvSpPr>
        <p:spPr>
          <a:xfrm>
            <a:off x="1731244" y="5855603"/>
            <a:ext cx="976453" cy="918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9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27" y="260648"/>
            <a:ext cx="1629734" cy="1215782"/>
          </a:xfrm>
          <a:prstGeom prst="rect">
            <a:avLst/>
          </a:prstGeom>
        </p:spPr>
      </p:pic>
      <p:sp>
        <p:nvSpPr>
          <p:cNvPr id="8" name="Название 1">
            <a:extLst>
              <a:ext uri="{FF2B5EF4-FFF2-40B4-BE49-F238E27FC236}">
                <a16:creationId xmlns:a16="http://schemas.microsoft.com/office/drawing/2014/main" id="{D81D9B81-3D0D-4D3D-A844-DB7420FEACBF}"/>
              </a:ext>
            </a:extLst>
          </p:cNvPr>
          <p:cNvSpPr txBox="1">
            <a:spLocks/>
          </p:cNvSpPr>
          <p:nvPr/>
        </p:nvSpPr>
        <p:spPr>
          <a:xfrm>
            <a:off x="2130545" y="1274273"/>
            <a:ext cx="9956228" cy="154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Серьезной проблемой специальной педагогики и психологии является рост количества детей с расстройствами аутистического спектра как наиболее распространенного варианта отклонений в развитии эмоционально-волевой сферы. 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Lucida Sans Unicode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68758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3282756" y="260648"/>
            <a:ext cx="8232967" cy="43204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8332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СПЕЦИФИКА  ПРОБЛЕМЫ</a:t>
            </a:r>
            <a:endParaRPr lang="ru-RU" sz="3200" b="1" dirty="0">
              <a:solidFill>
                <a:srgbClr val="0070C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6437" y="1772816"/>
            <a:ext cx="11580336" cy="4824536"/>
          </a:xfrm>
        </p:spPr>
        <p:txBody>
          <a:bodyPr>
            <a:normAutofit lnSpcReduction="10000"/>
          </a:bodyPr>
          <a:lstStyle/>
          <a:p>
            <a:pPr lvl="0" algn="just">
              <a:lnSpc>
                <a:spcPct val="107000"/>
              </a:lnSpc>
            </a:pPr>
            <a:r>
              <a:rPr lang="ru-RU" sz="2800" b="1" dirty="0">
                <a:solidFill>
                  <a:srgbClr val="2F2F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Международной классификацией болезней (МКБ-10) под кодом F84 представлены в общей сложности 11 разновидностей (проявлений) данного нарушения. </a:t>
            </a:r>
            <a:r>
              <a:rPr lang="ru-RU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Ключевым словом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данном термине «расстройства аутистического спектра» является слово «СПЕКТР». </a:t>
            </a:r>
            <a:r>
              <a:rPr lang="ru-RU" sz="2800" b="1" dirty="0">
                <a:solidFill>
                  <a:srgbClr val="2F2F2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Слишком широки и разнообразны данные специфические проявления и их сочетания, уровни функционирования. </a:t>
            </a:r>
          </a:p>
          <a:p>
            <a:pPr lvl="0" algn="just">
              <a:lnSpc>
                <a:spcPct val="107000"/>
              </a:lnSpc>
            </a:pP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Например, нарушения социального взаимодействия могут наблюдаться как у детей с нарушениями интеллекта, так и у детей с высоким интеллектуальным уровнем, с творческими способностями, определенными талантами. </a:t>
            </a:r>
            <a:endParaRPr lang="ru-RU" sz="2800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Название 1"/>
          <p:cNvSpPr txBox="1">
            <a:spLocks/>
          </p:cNvSpPr>
          <p:nvPr/>
        </p:nvSpPr>
        <p:spPr>
          <a:xfrm>
            <a:off x="1731244" y="5855603"/>
            <a:ext cx="976453" cy="918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9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1" y="83528"/>
            <a:ext cx="1781832" cy="1329247"/>
          </a:xfrm>
          <a:prstGeom prst="rect">
            <a:avLst/>
          </a:prstGeom>
        </p:spPr>
      </p:pic>
      <p:sp>
        <p:nvSpPr>
          <p:cNvPr id="8" name="Название 1">
            <a:extLst>
              <a:ext uri="{FF2B5EF4-FFF2-40B4-BE49-F238E27FC236}">
                <a16:creationId xmlns:a16="http://schemas.microsoft.com/office/drawing/2014/main" id="{D81D9B81-3D0D-4D3D-A844-DB7420FEACBF}"/>
              </a:ext>
            </a:extLst>
          </p:cNvPr>
          <p:cNvSpPr txBox="1">
            <a:spLocks/>
          </p:cNvSpPr>
          <p:nvPr/>
        </p:nvSpPr>
        <p:spPr>
          <a:xfrm>
            <a:off x="2117951" y="667587"/>
            <a:ext cx="9956228" cy="11052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Следует отметить, что каждый случай проявления расстройств аутистического спектра индивидуален.  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Lucida Sans Unicode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0838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3F0B59-0EB3-8F4A-AFF3-829CDC9B2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38" y="18255"/>
            <a:ext cx="11815761" cy="1235077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СРАВНИЕТЛЬНАЯ СТАТИСТИКА (исследование детей раннего возраста на базе образовательных организаций г. Москвы и Московской области: С 2009г. ПО 2014г. и 2020-2021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уч.г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BBB315F-9A63-4872-9CB1-3232981015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4457" y="1253332"/>
            <a:ext cx="9187543" cy="55864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388754-EF6C-49BA-86E9-BD2352E166DF}"/>
              </a:ext>
            </a:extLst>
          </p:cNvPr>
          <p:cNvSpPr txBox="1"/>
          <p:nvPr/>
        </p:nvSpPr>
        <p:spPr>
          <a:xfrm>
            <a:off x="528638" y="1703579"/>
            <a:ext cx="247581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Рис.1 Процентное соотношение различных вариантов проявлений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дизонтогенеза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 детей раннего возраста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30983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0" y="-16442"/>
            <a:ext cx="12192000" cy="1429217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СТАТИСТИКА обследования детей раннего возраста психолого-педагогическим консилиумом Службы раннего вмешательства МБОУ ЦППМСП «Сопровождение» Одинцовского городского округа за период августа 2020г. – мая 2021г.</a:t>
            </a:r>
            <a:br>
              <a:rPr lang="ru-RU" sz="2400" b="1" dirty="0">
                <a:solidFill>
                  <a:srgbClr val="F83325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</a:br>
            <a:r>
              <a:rPr lang="ru-RU" sz="2400" b="1" dirty="0">
                <a:solidFill>
                  <a:srgbClr val="F83325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(ВСЕГО 134 ребенка)</a:t>
            </a:r>
            <a:endParaRPr lang="ru-RU" sz="2400" b="1" dirty="0">
              <a:solidFill>
                <a:srgbClr val="7030A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Lucida Sans Unicode" pitchFamily="34" charset="0"/>
            </a:endParaRPr>
          </a:p>
        </p:txBody>
      </p:sp>
      <p:sp>
        <p:nvSpPr>
          <p:cNvPr id="10" name="Название 1"/>
          <p:cNvSpPr txBox="1">
            <a:spLocks/>
          </p:cNvSpPr>
          <p:nvPr/>
        </p:nvSpPr>
        <p:spPr>
          <a:xfrm>
            <a:off x="1731244" y="5855603"/>
            <a:ext cx="976453" cy="918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9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"/>
              <a:ea typeface="+mj-ea"/>
              <a:cs typeface="Arial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54BEBD66-E490-4A9D-B02A-5DE0141FCC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2068475"/>
              </p:ext>
            </p:extLst>
          </p:nvPr>
        </p:nvGraphicFramePr>
        <p:xfrm>
          <a:off x="1" y="1496304"/>
          <a:ext cx="12192000" cy="3815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1521E10-AA88-4EEC-A146-43951FAEF466}"/>
              </a:ext>
            </a:extLst>
          </p:cNvPr>
          <p:cNvSpPr txBox="1"/>
          <p:nvPr/>
        </p:nvSpPr>
        <p:spPr>
          <a:xfrm>
            <a:off x="261257" y="5459622"/>
            <a:ext cx="117347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Таким образом, мы наблюдаем увеличение количества </a:t>
            </a:r>
            <a:r>
              <a:rPr lang="ru-RU" sz="2400" b="1" dirty="0">
                <a:solidFill>
                  <a:srgbClr val="C00000"/>
                </a:solidFill>
              </a:rPr>
              <a:t>детей с отклонениями в эмоционально-волевой сфере </a:t>
            </a:r>
            <a:r>
              <a:rPr lang="ru-RU" sz="2400" b="1" dirty="0"/>
              <a:t>в процентном соотношении в последние годы по сравнению с другими вариантами </a:t>
            </a:r>
            <a:r>
              <a:rPr lang="ru-RU" sz="2400" b="1" dirty="0" err="1"/>
              <a:t>дизонтогенеза</a:t>
            </a:r>
            <a:r>
              <a:rPr lang="ru-RU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049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3F0B59-0EB3-8F4A-AFF3-829CDC9B2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38" y="18256"/>
            <a:ext cx="11815761" cy="1017361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ПРОБЛЕМЫ ПОДГОТОВКИ </a:t>
            </a:r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 ШКОЛЬНОМУ ОБУЧЕНИЮ ДЕТЕЙ С РАС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2ADC14-9AA8-5B46-907A-49047D0F0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686" y="1035617"/>
            <a:ext cx="11277600" cy="360169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400" dirty="0">
                <a:latin typeface="Helvetica Neue Thin" panose="020B0403020202020204" pitchFamily="34" charset="0"/>
                <a:ea typeface="Helvetica Neue Thin" panose="020B0403020202020204" pitchFamily="34" charset="0"/>
                <a:cs typeface="Arial" panose="020B0604020202020204" pitchFamily="34" charset="0"/>
              </a:rPr>
              <a:t>Диагноз «Аутизм» этим детям ставится уже после трех лет и весь дошкольный возраст родители ищут наиболее оптимальные методики и специалистов, которые могут помочь таким детям адаптироваться в социуме (хотя бы в микросоциуме семьи и ее близкого круга), научиться вступать в конструктивное и продуктивное взаимодействие со взрослыми и сверстниками.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>
                <a:latin typeface="Helvetica Neue Thin" panose="020B0403020202020204" pitchFamily="34" charset="0"/>
                <a:ea typeface="Helvetica Neue Thin" panose="020B0403020202020204" pitchFamily="34" charset="0"/>
                <a:cs typeface="Arial" panose="020B0604020202020204" pitchFamily="34" charset="0"/>
              </a:rPr>
              <a:t>Но как показывает практика, достаточно большой процент детей с РАС подходят к школьному обучению неготовыми или не полностью готовыми к выполнению правил и требований социума образовательной организации. </a:t>
            </a:r>
          </a:p>
        </p:txBody>
      </p:sp>
    </p:spTree>
    <p:extLst>
      <p:ext uri="{BB962C8B-B14F-4D97-AF65-F5344CB8AC3E}">
        <p14:creationId xmlns:p14="http://schemas.microsoft.com/office/powerpoint/2010/main" val="3522297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3F0B59-0EB3-8F4A-AFF3-829CDC9B2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38" y="18256"/>
            <a:ext cx="11815761" cy="1017361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ПРОБЛЕМЫ ПОДГОТОВКИ К ШКОЛЬНОМУ ОБУЧЕНИЮ </a:t>
            </a:r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ДЕТЕЙ С РАС – необходимость в реально работающей АООП.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2ADC14-9AA8-5B46-907A-49047D0F0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1323351"/>
            <a:ext cx="11277600" cy="360169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b="1" dirty="0">
                <a:latin typeface="Helvetica Neue Thin" panose="020B0403020202020204" pitchFamily="34" charset="0"/>
                <a:ea typeface="Helvetica Neue Thin" panose="020B0403020202020204" pitchFamily="34" charset="0"/>
                <a:cs typeface="Arial" panose="020B0604020202020204" pitchFamily="34" charset="0"/>
              </a:rPr>
              <a:t>Вот здесь как раз и возникает проблема </a:t>
            </a:r>
            <a:r>
              <a:rPr lang="ru-RU" b="1" dirty="0">
                <a:solidFill>
                  <a:srgbClr val="C00000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Arial" panose="020B0604020202020204" pitchFamily="34" charset="0"/>
              </a:rPr>
              <a:t>разработки и реализации такой адаптированной образовательной программы</a:t>
            </a:r>
            <a:r>
              <a:rPr lang="ru-RU" b="1" dirty="0">
                <a:latin typeface="Helvetica Neue Thin" panose="020B0403020202020204" pitchFamily="34" charset="0"/>
                <a:ea typeface="Helvetica Neue Thin" panose="020B0403020202020204" pitchFamily="34" charset="0"/>
                <a:cs typeface="Arial" panose="020B0604020202020204" pitchFamily="34" charset="0"/>
              </a:rPr>
              <a:t>, которая дает возможность, исходя из фактических функциональных возможностей ребенка, наметить основные направления, определить навыки и умения, которые реально </a:t>
            </a:r>
            <a:r>
              <a:rPr lang="ru-RU" b="1" i="1" dirty="0">
                <a:latin typeface="Helvetica Neue Thin" panose="020B0403020202020204" pitchFamily="34" charset="0"/>
                <a:ea typeface="Helvetica Neue Thin" panose="020B0403020202020204" pitchFamily="34" charset="0"/>
                <a:cs typeface="Arial" panose="020B0604020202020204" pitchFamily="34" charset="0"/>
              </a:rPr>
              <a:t>(а не на бумаге) </a:t>
            </a:r>
            <a:r>
              <a:rPr lang="ru-RU" b="1" dirty="0">
                <a:latin typeface="Helvetica Neue Thin" panose="020B0403020202020204" pitchFamily="34" charset="0"/>
                <a:ea typeface="Helvetica Neue Thin" panose="020B0403020202020204" pitchFamily="34" charset="0"/>
                <a:cs typeface="Arial" panose="020B0604020202020204" pitchFamily="34" charset="0"/>
              </a:rPr>
              <a:t>на первом году обучения сформируют его как обучающегося (ученика).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ru-RU" sz="2400" b="1" dirty="0">
              <a:latin typeface="Helvetica Neue Thin" panose="020B0403020202020204" pitchFamily="34" charset="0"/>
              <a:ea typeface="Helvetica Neue Thin" panose="020B04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708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426" y="348865"/>
            <a:ext cx="10044023" cy="1088706"/>
          </a:xfrm>
        </p:spPr>
        <p:txBody>
          <a:bodyPr anchor="ctr">
            <a:noAutofit/>
          </a:bodyPr>
          <a:lstStyle/>
          <a:p>
            <a:r>
              <a:rPr lang="ru-RU" sz="32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образовательные условия </a:t>
            </a:r>
            <a:br>
              <a:rPr lang="ru-RU" sz="32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(Закон  об образовании РФ, ст. 79) </a:t>
            </a:r>
            <a:br>
              <a:rPr lang="ru-RU" sz="3200" dirty="0">
                <a:solidFill>
                  <a:srgbClr val="FFFFFF"/>
                </a:solidFill>
              </a:rPr>
            </a:br>
            <a:endParaRPr lang="ru-RU" sz="3200" b="1" dirty="0">
              <a:solidFill>
                <a:srgbClr val="FFFFFF"/>
              </a:solidFill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1997E9B3-0F00-4802-8A40-CCF74DCFC7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4231262"/>
              </p:ext>
            </p:extLst>
          </p:nvPr>
        </p:nvGraphicFramePr>
        <p:xfrm>
          <a:off x="203200" y="1575458"/>
          <a:ext cx="11814629" cy="5144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3354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25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D0CB05-BF6F-4317-9839-F43344E33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46" y="457200"/>
            <a:ext cx="4679407" cy="5724145"/>
          </a:xfrm>
        </p:spPr>
        <p:txBody>
          <a:bodyPr anchor="ctr"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локальные акты ОО, </a:t>
            </a:r>
            <a:b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регламентирующие процесс обучения детей с ОВЗ</a:t>
            </a:r>
            <a:br>
              <a:rPr lang="ru-RU" sz="3600" dirty="0">
                <a:solidFill>
                  <a:schemeClr val="bg1"/>
                </a:solidFill>
              </a:rPr>
            </a:b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411BB2C6-AD00-4D3D-B68A-FC8A62427C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9011115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3A43DA-FC41-4211-9CA2-8888A14517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023" y="130558"/>
            <a:ext cx="2124341" cy="158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547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</TotalTime>
  <Words>1337</Words>
  <Application>Microsoft Office PowerPoint</Application>
  <PresentationFormat>Широкоэкранный</PresentationFormat>
  <Paragraphs>102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9" baseType="lpstr">
      <vt:lpstr>Arial</vt:lpstr>
      <vt:lpstr>Calibri</vt:lpstr>
      <vt:lpstr>Calibri Light</vt:lpstr>
      <vt:lpstr>Georgia</vt:lpstr>
      <vt:lpstr>Helvetica</vt:lpstr>
      <vt:lpstr>Helvetica Neue Thin</vt:lpstr>
      <vt:lpstr>Lucida Sans Unicode</vt:lpstr>
      <vt:lpstr>Segoe UI Light</vt:lpstr>
      <vt:lpstr>Times New Roman</vt:lpstr>
      <vt:lpstr>Wingdings</vt:lpstr>
      <vt:lpstr>Тема Office</vt:lpstr>
      <vt:lpstr>1_Тема Office</vt:lpstr>
      <vt:lpstr> Проблемы разработки и реализации адаптированных основных образовательных программ для первоклассников с РАС</vt:lpstr>
      <vt:lpstr>АКТУАЛЬНОСТЬ ПРОБЛЕМЫ</vt:lpstr>
      <vt:lpstr>СПЕЦИФИКА  ПРОБЛЕМЫ</vt:lpstr>
      <vt:lpstr>СРАВНИЕТЛЬНАЯ СТАТИСТИКА (исследование детей раннего возраста на базе образовательных организаций г. Москвы и Московской области: С 2009г. ПО 2014г. и 2020-2021 уч.г.</vt:lpstr>
      <vt:lpstr>СТАТИСТИКА обследования детей раннего возраста психолого-педагогическим консилиумом Службы раннего вмешательства МБОУ ЦППМСП «Сопровождение» Одинцовского городского округа за период августа 2020г. – мая 2021г.  (ВСЕГО 134 ребенка)</vt:lpstr>
      <vt:lpstr>ПРОБЛЕМЫ ПОДГОТОВКИ  К ШКОЛЬНОМУ ОБУЧЕНИЮ ДЕТЕЙ С РАС</vt:lpstr>
      <vt:lpstr>ПРОБЛЕМЫ ПОДГОТОВКИ К ШКОЛЬНОМУ ОБУЧЕНИЮ  ДЕТЕЙ С РАС – необходимость в реально работающей АООП.</vt:lpstr>
      <vt:lpstr>Специальные образовательные условия  (Закон  об образовании РФ, ст. 79)  </vt:lpstr>
      <vt:lpstr>Основные локальные акты ОО,  регламентирующие процесс обучения детей с ОВЗ </vt:lpstr>
      <vt:lpstr>Требования к разработке и реализации АОП</vt:lpstr>
      <vt:lpstr>Алгоритм разработки АОП</vt:lpstr>
      <vt:lpstr>Основные проблемы разработки и реализации АООП  для учащихся с РАС</vt:lpstr>
      <vt:lpstr>Разделы АООП  </vt:lpstr>
      <vt:lpstr>ВАЖНО УЧИТЫВАТЬ ПРИ РАЗРАБОТКЕ АОП на начальном этапе обучения ребенка с РАС </vt:lpstr>
      <vt:lpstr>ПРИМЕР элемента АОП для первоклассника с аутизмом и ЗПР, обучающегося по варианту 8.2.</vt:lpstr>
      <vt:lpstr>ВЫВОДЫ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ПРЕЗЕНТАЦИИ. ВЫРАВНИВАНИЕ ПО ЛЕВОМУ КРАЮ, СЕМЕЙСТВО ШРИФТОВ: ARIAL</dc:title>
  <dc:creator>Дунаев Анатолий Игоревич</dc:creator>
  <cp:lastModifiedBy>Григоренко Наталья Юрьевна</cp:lastModifiedBy>
  <cp:revision>40</cp:revision>
  <dcterms:created xsi:type="dcterms:W3CDTF">2021-05-20T06:45:43Z</dcterms:created>
  <dcterms:modified xsi:type="dcterms:W3CDTF">2021-08-13T12:12:52Z</dcterms:modified>
</cp:coreProperties>
</file>