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4" r:id="rId2"/>
    <p:sldId id="286" r:id="rId3"/>
    <p:sldId id="287" r:id="rId4"/>
    <p:sldId id="288" r:id="rId5"/>
    <p:sldId id="289" r:id="rId6"/>
    <p:sldId id="290" r:id="rId7"/>
    <p:sldId id="257" r:id="rId8"/>
    <p:sldId id="258" r:id="rId9"/>
    <p:sldId id="261" r:id="rId10"/>
    <p:sldId id="259" r:id="rId11"/>
    <p:sldId id="260" r:id="rId12"/>
    <p:sldId id="285" r:id="rId13"/>
    <p:sldId id="262" r:id="rId14"/>
    <p:sldId id="267" r:id="rId15"/>
    <p:sldId id="264" r:id="rId16"/>
    <p:sldId id="268" r:id="rId17"/>
    <p:sldId id="266" r:id="rId18"/>
    <p:sldId id="269" r:id="rId19"/>
    <p:sldId id="270" r:id="rId20"/>
    <p:sldId id="271" r:id="rId21"/>
    <p:sldId id="272" r:id="rId22"/>
    <p:sldId id="273" r:id="rId23"/>
    <p:sldId id="263" r:id="rId24"/>
    <p:sldId id="281" r:id="rId25"/>
    <p:sldId id="282" r:id="rId26"/>
    <p:sldId id="283" r:id="rId27"/>
    <p:sldId id="276" r:id="rId28"/>
    <p:sldId id="278" r:id="rId29"/>
    <p:sldId id="279" r:id="rId30"/>
    <p:sldId id="280" r:id="rId31"/>
    <p:sldId id="275" r:id="rId32"/>
    <p:sldId id="274" r:id="rId33"/>
    <p:sldId id="27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3E7"/>
    <a:srgbClr val="0033A0"/>
    <a:srgbClr val="CF4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18" autoAdjust="0"/>
    <p:restoredTop sz="94660"/>
  </p:normalViewPr>
  <p:slideViewPr>
    <p:cSldViewPr snapToGrid="0">
      <p:cViewPr>
        <p:scale>
          <a:sx n="50" d="100"/>
          <a:sy n="50" d="100"/>
        </p:scale>
        <p:origin x="990" y="1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268D8-9C4B-4960-8E31-2035CAB75E2B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0CBBC-D3B6-43D2-9FC2-633743476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2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088" y="742950"/>
            <a:ext cx="6632575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13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5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1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1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9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1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7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1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5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6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0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0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030B9-A266-4F3D-868A-47AFAA8A628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6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n-ural.ru/content/&#1094;&#1077;&#1083;&#1077;&#1074;&#1086;&#1077;_&#1086;&#1073;&#1091;&#1095;&#1077;&#1085;&#1080;&#1077;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380997"/>
            <a:ext cx="12192000" cy="1825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 dirty="0">
              <a:latin typeface="Century Gothic" panose="020B0502020202020204" pitchFamily="34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694" y="103159"/>
            <a:ext cx="1561832" cy="103186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9338" y="1382570"/>
            <a:ext cx="12201014" cy="3070168"/>
            <a:chOff x="-6762" y="1561356"/>
            <a:chExt cx="9150761" cy="1728193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6762" y="1561356"/>
              <a:ext cx="9150761" cy="17281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7505" y="1561356"/>
              <a:ext cx="9029733" cy="17281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hangingPunct="0"/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 размещении </a:t>
              </a:r>
              <a:r>
                <a:rPr lang="ru-RU" sz="384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заказчиками </a:t>
              </a:r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предложений </a:t>
              </a:r>
              <a:b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 </a:t>
              </a:r>
              <a:r>
                <a:rPr lang="ru-RU" sz="384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заключении договоров о целевом обучении </a:t>
              </a:r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Единой </a:t>
              </a:r>
              <a:r>
                <a:rPr lang="ru-RU" sz="384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цифровой платформе в сфере занятости </a:t>
              </a:r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384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трудовых отношений «Работа в России» и их </a:t>
              </a:r>
              <a:r>
                <a:rPr lang="ru-RU" sz="384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модерации</a:t>
              </a:r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84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органами службы занятости </a:t>
              </a:r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населения</a:t>
              </a:r>
              <a:endParaRPr lang="ru-RU" sz="384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64579" y="4782205"/>
            <a:ext cx="6881927" cy="176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организации трудоустройства 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ДТЗН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  <a:p>
            <a:pPr>
              <a:lnSpc>
                <a:spcPct val="85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Повереннов Сергей Николаевич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6070601" y="-1637024"/>
            <a:ext cx="50798" cy="122396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 dirty="0">
              <a:latin typeface="Century Gothic" panose="020B0502020202020204" pitchFamily="34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3396"/>
              </p:ext>
            </p:extLst>
          </p:nvPr>
        </p:nvGraphicFramePr>
        <p:xfrm>
          <a:off x="8975330" y="5502830"/>
          <a:ext cx="2910114" cy="841248"/>
        </p:xfrm>
        <a:graphic>
          <a:graphicData uri="http://schemas.openxmlformats.org/drawingml/2006/table">
            <a:tbl>
              <a:tblPr/>
              <a:tblGrid>
                <a:gridCol w="2910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1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Екатеринбург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мая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года  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70461" y="358518"/>
            <a:ext cx="9842108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Свердловской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10796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0"/>
            <a:ext cx="9241611" cy="561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/>
          <a:stretch/>
        </p:blipFill>
        <p:spPr>
          <a:xfrm>
            <a:off x="2432880" y="140043"/>
            <a:ext cx="7109885" cy="6717957"/>
          </a:xfrm>
        </p:spPr>
      </p:pic>
    </p:spTree>
    <p:extLst>
      <p:ext uri="{BB962C8B-B14F-4D97-AF65-F5344CB8AC3E}">
        <p14:creationId xmlns:p14="http://schemas.microsoft.com/office/powerpoint/2010/main" val="24884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309312" y="139422"/>
            <a:ext cx="10882688" cy="4052434"/>
          </a:xfrm>
          <a:prstGeom prst="rect">
            <a:avLst/>
          </a:prstGeom>
          <a:solidFill>
            <a:srgbClr val="69B3E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4" y="4434738"/>
            <a:ext cx="866775" cy="885825"/>
          </a:xfrm>
          <a:solidFill>
            <a:srgbClr val="FF0000"/>
          </a:solidFill>
        </p:spPr>
      </p:pic>
      <p:sp>
        <p:nvSpPr>
          <p:cNvPr id="5" name="TextBox 4"/>
          <p:cNvSpPr txBox="1"/>
          <p:nvPr/>
        </p:nvSpPr>
        <p:spPr>
          <a:xfrm>
            <a:off x="1309313" y="5633671"/>
            <a:ext cx="10690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Заполненные в предложении графы будут автоматически подтягиваться </a:t>
            </a:r>
            <a:b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проекту договора о целевом обучении, поэтому необходимо ответственно подходить к заполнению предложения</a:t>
            </a:r>
            <a:endParaRPr lang="ru-RU" sz="2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7" y="222342"/>
            <a:ext cx="866775" cy="885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9312" y="4339129"/>
            <a:ext cx="106909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Необходимо учитывать, что органы службы занятости населения </a:t>
            </a:r>
            <a:r>
              <a:rPr lang="ru-RU" sz="24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модерируют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поступившие предложения </a:t>
            </a:r>
            <a:r>
              <a:rPr lang="ru-RU" sz="2400" b="1" dirty="0" smtClean="0">
                <a:solidFill>
                  <a:srgbClr val="0033A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срок до 10 рабочих дней</a:t>
            </a:r>
          </a:p>
          <a:p>
            <a:r>
              <a:rPr lang="ru-RU" sz="2000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(пункт 11 Положения о целевом обучении)</a:t>
            </a:r>
            <a:endParaRPr lang="ru-RU" sz="2000" i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7" y="5701597"/>
            <a:ext cx="866775" cy="885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52394" y="211339"/>
            <a:ext cx="1061854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Сроки размещения предложений заказчиками:</a:t>
            </a:r>
          </a:p>
          <a:p>
            <a:r>
              <a:rPr lang="ru-RU" sz="1600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(пункт 10 Положения о целевом обучении)</a:t>
            </a:r>
          </a:p>
          <a:p>
            <a:endParaRPr lang="ru-RU" sz="16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indent="-342900">
              <a:buClr>
                <a:srgbClr val="0033A0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граждан, поступающих на обучение по образовательным программам,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</a:t>
            </a:r>
            <a:b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позднее </a:t>
            </a:r>
            <a:r>
              <a:rPr lang="ru-RU" sz="3200" b="1" dirty="0">
                <a:solidFill>
                  <a:srgbClr val="CF452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 июня года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в котором осуществляется прием на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обучение</a:t>
            </a:r>
          </a:p>
          <a:p>
            <a:pPr marL="342900" indent="-342900">
              <a:buClr>
                <a:srgbClr val="0033A0"/>
              </a:buClr>
              <a:buSzPct val="80000"/>
              <a:buFont typeface="Wingdings" panose="05000000000000000000" pitchFamily="2" charset="2"/>
              <a:buChar char="§"/>
            </a:pPr>
            <a:endParaRPr lang="ru-RU" sz="1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buClr>
                <a:srgbClr val="0033A0"/>
              </a:buClr>
              <a:buSzPct val="80000"/>
            </a:pPr>
            <a:r>
              <a:rPr lang="ru-RU"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предложения </a:t>
            </a:r>
            <a:r>
              <a:rPr lang="ru-RU"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граждан, поступающих на обучение по образовательным программам, </a:t>
            </a:r>
            <a:r>
              <a:rPr lang="ru-RU" sz="2200" b="1" u="sng" dirty="0">
                <a:solidFill>
                  <a:srgbClr val="CF452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могут быть изменены после 10 июня года приема</a:t>
            </a:r>
          </a:p>
          <a:p>
            <a:pPr marL="342900" indent="-342900">
              <a:buClr>
                <a:srgbClr val="0033A0"/>
              </a:buClr>
              <a:buSzPct val="80000"/>
              <a:buFont typeface="Wingdings" panose="05000000000000000000" pitchFamily="2" charset="2"/>
              <a:buChar char="§"/>
            </a:pPr>
            <a:endPara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buClr>
                <a:srgbClr val="0033A0"/>
              </a:buClr>
              <a:buSzPct val="80000"/>
            </a:pP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indent="-342900" algn="just">
              <a:buClr>
                <a:srgbClr val="0033A0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граждан, обучающихся по образовательным программам,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</a:t>
            </a:r>
            <a:b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сроки, определяемые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заказчиками</a:t>
            </a:r>
            <a:endParaRPr lang="ru-RU" sz="1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95" y="1228059"/>
            <a:ext cx="4351338" cy="4351338"/>
          </a:xfrm>
        </p:spPr>
      </p:pic>
      <p:sp>
        <p:nvSpPr>
          <p:cNvPr id="8" name="TextBox 7"/>
          <p:cNvSpPr txBox="1"/>
          <p:nvPr/>
        </p:nvSpPr>
        <p:spPr>
          <a:xfrm>
            <a:off x="297952" y="1705509"/>
            <a:ext cx="6996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Ссылка на раздел «Целевое обучение» </a:t>
            </a:r>
            <a:b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Интерактивном портале ДТЗН Свердловской области</a:t>
            </a:r>
          </a:p>
          <a:p>
            <a:pPr algn="just"/>
            <a:r>
              <a:rPr lang="en-US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3"/>
              </a:rPr>
              <a:t>https://www.szn-ural.ru/content/</a:t>
            </a:r>
            <a:r>
              <a:rPr lang="ru-RU" sz="24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3"/>
              </a:rPr>
              <a:t>целевое_обучение</a:t>
            </a: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данном разделе размещаются </a:t>
            </a:r>
            <a:r>
              <a:rPr lang="ru-RU" sz="24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вебинары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инструкции, связанные с функционалом Единой цифровой платформы в сфере занятости и трудовых отношений «Работа в России» в части целевого обучения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48" y="0"/>
            <a:ext cx="8210928" cy="6779741"/>
          </a:xfrm>
        </p:spPr>
      </p:pic>
    </p:spTree>
    <p:extLst>
      <p:ext uri="{BB962C8B-B14F-4D97-AF65-F5344CB8AC3E}">
        <p14:creationId xmlns:p14="http://schemas.microsoft.com/office/powerpoint/2010/main" val="33444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8" r="37845"/>
          <a:stretch/>
        </p:blipFill>
        <p:spPr>
          <a:xfrm>
            <a:off x="2120630" y="0"/>
            <a:ext cx="753527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300" y="152400"/>
            <a:ext cx="128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Шаг 1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9" b="75603"/>
          <a:stretch/>
        </p:blipFill>
        <p:spPr>
          <a:xfrm>
            <a:off x="1797977" y="788050"/>
            <a:ext cx="8251898" cy="252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56" y="0"/>
            <a:ext cx="6135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90" y="21869"/>
            <a:ext cx="4628000" cy="6836131"/>
          </a:xfrm>
        </p:spPr>
      </p:pic>
    </p:spTree>
    <p:extLst>
      <p:ext uri="{BB962C8B-B14F-4D97-AF65-F5344CB8AC3E}">
        <p14:creationId xmlns:p14="http://schemas.microsoft.com/office/powerpoint/2010/main" val="30754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25" y="0"/>
            <a:ext cx="5534061" cy="6858000"/>
          </a:xfrm>
        </p:spPr>
      </p:pic>
    </p:spTree>
    <p:extLst>
      <p:ext uri="{BB962C8B-B14F-4D97-AF65-F5344CB8AC3E}">
        <p14:creationId xmlns:p14="http://schemas.microsoft.com/office/powerpoint/2010/main" val="24608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98" y="6249"/>
            <a:ext cx="11477804" cy="1325563"/>
          </a:xfrm>
        </p:spPr>
        <p:txBody>
          <a:bodyPr/>
          <a:lstStyle/>
          <a:p>
            <a:r>
              <a:rPr lang="ru-RU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Регистрация на портале «Работа в России»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2"/>
          <a:stretch/>
        </p:blipFill>
        <p:spPr>
          <a:xfrm>
            <a:off x="357098" y="1258568"/>
            <a:ext cx="11398404" cy="5599432"/>
          </a:xfrm>
        </p:spPr>
      </p:pic>
      <p:sp>
        <p:nvSpPr>
          <p:cNvPr id="6" name="Прямоугольник 5"/>
          <p:cNvSpPr/>
          <p:nvPr/>
        </p:nvSpPr>
        <p:spPr>
          <a:xfrm>
            <a:off x="9067800" y="1524000"/>
            <a:ext cx="1390650" cy="81915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5" y="0"/>
            <a:ext cx="475260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574" y="408803"/>
            <a:ext cx="45434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61" y="0"/>
            <a:ext cx="464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48" y="0"/>
            <a:ext cx="4723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r="17917"/>
          <a:stretch/>
        </p:blipFill>
        <p:spPr>
          <a:xfrm>
            <a:off x="512414" y="0"/>
            <a:ext cx="10981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8859" r="17396"/>
          <a:stretch/>
        </p:blipFill>
        <p:spPr>
          <a:xfrm>
            <a:off x="2456514" y="0"/>
            <a:ext cx="9544986" cy="6858000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2650733" y="4408544"/>
            <a:ext cx="2694991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4684" y="3907597"/>
            <a:ext cx="2433855" cy="1323439"/>
          </a:xfrm>
          <a:prstGeom prst="rect">
            <a:avLst/>
          </a:prstGeom>
          <a:solidFill>
            <a:srgbClr val="CF4520">
              <a:alpha val="34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baseline="0" dirty="0" smtClean="0">
                <a:latin typeface="Liberation Serif" panose="02020603050405020304" pitchFamily="18" charset="0"/>
              </a:rPr>
              <a:t>Для ознакомления </a:t>
            </a:r>
            <a:br>
              <a:rPr lang="ru-RU" sz="1600" b="0" i="0" u="none" strike="noStrike" baseline="0" dirty="0" smtClean="0">
                <a:latin typeface="Liberation Serif" panose="02020603050405020304" pitchFamily="18" charset="0"/>
              </a:rPr>
            </a:br>
            <a:r>
              <a:rPr lang="ru-RU" sz="1600" b="0" i="0" u="none" strike="noStrike" baseline="0" dirty="0" smtClean="0">
                <a:latin typeface="Liberation Serif" panose="02020603050405020304" pitchFamily="18" charset="0"/>
              </a:rPr>
              <a:t>с причиной</a:t>
            </a:r>
            <a:r>
              <a:rPr lang="ru-RU" sz="1600" b="0" i="0" u="none" strike="noStrike" dirty="0" smtClean="0">
                <a:latin typeface="Liberation Serif" panose="02020603050405020304" pitchFamily="18" charset="0"/>
              </a:rPr>
              <a:t> отказа </a:t>
            </a:r>
            <a:br>
              <a:rPr lang="ru-RU" sz="1600" b="0" i="0" u="none" strike="noStrike" dirty="0" smtClean="0">
                <a:latin typeface="Liberation Serif" panose="02020603050405020304" pitchFamily="18" charset="0"/>
              </a:rPr>
            </a:br>
            <a:r>
              <a:rPr lang="ru-RU" sz="1600" b="0" i="0" u="none" strike="noStrike" dirty="0" smtClean="0">
                <a:latin typeface="Liberation Serif" panose="02020603050405020304" pitchFamily="18" charset="0"/>
              </a:rPr>
              <a:t>в </a:t>
            </a:r>
            <a:r>
              <a:rPr lang="ru-RU" sz="1600" b="0" i="0" u="none" strike="noStrike" dirty="0" err="1" smtClean="0">
                <a:latin typeface="Liberation Serif" panose="02020603050405020304" pitchFamily="18" charset="0"/>
              </a:rPr>
              <a:t>модерации</a:t>
            </a:r>
            <a:r>
              <a:rPr lang="ru-RU" sz="1600" b="0" i="0" u="none" strike="noStrike" dirty="0" smtClean="0">
                <a:latin typeface="Liberation Serif" panose="02020603050405020304" pitchFamily="18" charset="0"/>
              </a:rPr>
              <a:t> необходимо нажать на номер предложения</a:t>
            </a:r>
            <a:endParaRPr lang="ru-RU" sz="1600" b="0" i="0" u="none" strike="noStrike" baseline="0" dirty="0" smtClean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2" r="22076"/>
          <a:stretch/>
        </p:blipFill>
        <p:spPr>
          <a:xfrm>
            <a:off x="2967632" y="0"/>
            <a:ext cx="9150680" cy="6858000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2137025" y="2499357"/>
            <a:ext cx="957868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467" y="2367742"/>
            <a:ext cx="2013736" cy="584775"/>
          </a:xfrm>
          <a:prstGeom prst="rect">
            <a:avLst/>
          </a:prstGeom>
          <a:solidFill>
            <a:srgbClr val="CF4520">
              <a:alpha val="34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Liberation Serif" panose="02020603050405020304" pitchFamily="18" charset="0"/>
              </a:rPr>
              <a:t>Причина отклонения </a:t>
            </a:r>
            <a:r>
              <a:rPr lang="ru-RU" sz="1600" dirty="0" err="1" smtClean="0">
                <a:latin typeface="Liberation Serif" panose="02020603050405020304" pitchFamily="18" charset="0"/>
              </a:rPr>
              <a:t>модерации</a:t>
            </a:r>
            <a:endParaRPr lang="ru-RU" sz="1600" b="0" i="0" u="none" strike="noStrike" baseline="0" dirty="0" smtClean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40" y="852113"/>
            <a:ext cx="9523660" cy="5127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822" y="1071930"/>
            <a:ext cx="2332234" cy="3539430"/>
          </a:xfrm>
          <a:prstGeom prst="rect">
            <a:avLst/>
          </a:prstGeom>
          <a:solidFill>
            <a:srgbClr val="CF4520">
              <a:alpha val="34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baseline="0" dirty="0" smtClean="0">
                <a:latin typeface="Liberation Serif" panose="02020603050405020304" pitchFamily="18" charset="0"/>
              </a:rPr>
              <a:t>Если заказчик выбирает целевое</a:t>
            </a:r>
            <a:r>
              <a:rPr lang="ru-RU" sz="1600" b="0" i="0" u="none" strike="noStrike" dirty="0" smtClean="0">
                <a:latin typeface="Liberation Serif" panose="02020603050405020304" pitchFamily="18" charset="0"/>
              </a:rPr>
              <a:t> обучение по квоте, </a:t>
            </a:r>
            <a:r>
              <a:rPr lang="ru-RU" sz="1600" dirty="0" smtClean="0">
                <a:latin typeface="Liberation Serif" panose="02020603050405020304" pitchFamily="18" charset="0"/>
              </a:rPr>
              <a:t>осуществляется </a:t>
            </a:r>
            <a:r>
              <a:rPr lang="ru-RU" sz="1600" dirty="0">
                <a:latin typeface="Liberation Serif" panose="02020603050405020304" pitchFamily="18" charset="0"/>
              </a:rPr>
              <a:t>проверка на соответствие выбранной категории </a:t>
            </a:r>
            <a:r>
              <a:rPr lang="ru-RU" sz="1600" dirty="0" smtClean="0">
                <a:latin typeface="Liberation Serif" panose="02020603050405020304" pitchFamily="18" charset="0"/>
              </a:rPr>
              <a:t>заказчика</a:t>
            </a:r>
          </a:p>
          <a:p>
            <a:r>
              <a:rPr lang="ru-RU" sz="1600" i="1" dirty="0" smtClean="0">
                <a:latin typeface="Liberation Serif" panose="02020603050405020304" pitchFamily="18" charset="0"/>
              </a:rPr>
              <a:t>(категории перечислены в </a:t>
            </a:r>
            <a:r>
              <a:rPr lang="ru-RU" sz="1600" i="1" dirty="0">
                <a:latin typeface="Liberation Serif" panose="02020603050405020304" pitchFamily="18" charset="0"/>
              </a:rPr>
              <a:t>статье 71.1 Федерального закона </a:t>
            </a:r>
            <a:r>
              <a:rPr lang="ru-RU" sz="1600" i="1" dirty="0" smtClean="0">
                <a:latin typeface="Liberation Serif" panose="02020603050405020304" pitchFamily="18" charset="0"/>
              </a:rPr>
              <a:t/>
            </a:r>
            <a:br>
              <a:rPr lang="ru-RU" sz="1600" i="1" dirty="0" smtClean="0">
                <a:latin typeface="Liberation Serif" panose="02020603050405020304" pitchFamily="18" charset="0"/>
              </a:rPr>
            </a:br>
            <a:r>
              <a:rPr lang="ru-RU" sz="1600" i="1" dirty="0" smtClean="0">
                <a:latin typeface="Liberation Serif" panose="02020603050405020304" pitchFamily="18" charset="0"/>
              </a:rPr>
              <a:t>от </a:t>
            </a:r>
            <a:r>
              <a:rPr lang="ru-RU" sz="1600" i="1" dirty="0">
                <a:latin typeface="Liberation Serif" panose="02020603050405020304" pitchFamily="18" charset="0"/>
              </a:rPr>
              <a:t>29.12.2012 N 273-ФЗ</a:t>
            </a:r>
          </a:p>
          <a:p>
            <a:r>
              <a:rPr lang="ru-RU" sz="1600" i="1" dirty="0">
                <a:latin typeface="Liberation Serif" panose="02020603050405020304" pitchFamily="18" charset="0"/>
              </a:rPr>
              <a:t>«Об образовании в Российской Федерации</a:t>
            </a:r>
            <a:r>
              <a:rPr lang="ru-RU" sz="1600" i="1" dirty="0" smtClean="0">
                <a:latin typeface="Liberation Serif" panose="02020603050405020304" pitchFamily="18" charset="0"/>
              </a:rPr>
              <a:t>»)</a:t>
            </a:r>
            <a:endParaRPr lang="ru-RU" sz="1600" i="1" dirty="0">
              <a:latin typeface="Liberation Serif" panose="02020603050405020304" pitchFamily="18" charset="0"/>
            </a:endParaRPr>
          </a:p>
          <a:p>
            <a:pPr algn="just"/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411487" y="2191132"/>
            <a:ext cx="349321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4" t="14828" r="18521" b="4916"/>
          <a:stretch/>
        </p:blipFill>
        <p:spPr>
          <a:xfrm>
            <a:off x="3003423" y="0"/>
            <a:ext cx="9188577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8" t="55015" r="17305" b="34415"/>
          <a:stretch/>
        </p:blipFill>
        <p:spPr>
          <a:xfrm>
            <a:off x="9280330" y="1190684"/>
            <a:ext cx="2553730" cy="11679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290" y="2832351"/>
            <a:ext cx="2670152" cy="2308324"/>
          </a:xfrm>
          <a:prstGeom prst="rect">
            <a:avLst/>
          </a:prstGeom>
          <a:solidFill>
            <a:srgbClr val="CF4520">
              <a:alpha val="34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baseline="0" dirty="0" smtClean="0">
                <a:latin typeface="Liberation Serif" panose="02020603050405020304" pitchFamily="18" charset="0"/>
              </a:rPr>
              <a:t>Срок действия предложения не более одного года</a:t>
            </a:r>
          </a:p>
          <a:p>
            <a:pPr algn="just"/>
            <a:r>
              <a:rPr lang="ru-RU" sz="1600" i="1" dirty="0" smtClean="0">
                <a:latin typeface="Liberation Serif" panose="02020603050405020304" pitchFamily="18" charset="0"/>
              </a:rPr>
              <a:t>(пункт 12 Положения </a:t>
            </a:r>
            <a:br>
              <a:rPr lang="ru-RU" sz="1600" i="1" dirty="0" smtClean="0">
                <a:latin typeface="Liberation Serif" panose="02020603050405020304" pitchFamily="18" charset="0"/>
              </a:rPr>
            </a:br>
            <a:r>
              <a:rPr lang="ru-RU" sz="1600" i="1" dirty="0" smtClean="0">
                <a:latin typeface="Liberation Serif" panose="02020603050405020304" pitchFamily="18" charset="0"/>
              </a:rPr>
              <a:t>о целевом обучении)</a:t>
            </a:r>
          </a:p>
          <a:p>
            <a:pPr algn="just"/>
            <a:endParaRPr lang="ru-RU" sz="1600" b="0" i="0" u="none" strike="noStrike" baseline="0" dirty="0">
              <a:latin typeface="Liberation Serif" panose="02020603050405020304" pitchFamily="18" charset="0"/>
            </a:endParaRPr>
          </a:p>
          <a:p>
            <a:pPr algn="just"/>
            <a:r>
              <a:rPr lang="ru-RU" sz="1600" dirty="0" smtClean="0">
                <a:latin typeface="Liberation Serif" panose="02020603050405020304" pitchFamily="18" charset="0"/>
              </a:rPr>
              <a:t>В данном случае прием заявок осуществляется до даты, когда предложение уже будет не действительно</a:t>
            </a:r>
            <a:endParaRPr lang="ru-RU" sz="1600" b="0" i="0" u="none" strike="noStrike" baseline="0" dirty="0" smtClean="0">
              <a:latin typeface="Liberation Serif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885405" y="3664966"/>
            <a:ext cx="6107870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319" y="3080951"/>
            <a:ext cx="2413686" cy="2062103"/>
          </a:xfrm>
          <a:prstGeom prst="rect">
            <a:avLst/>
          </a:prstGeom>
          <a:solidFill>
            <a:srgbClr val="CF4520">
              <a:alpha val="3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установлении требований к кандидатам необходимо указывать конкретные нормы законодательства Российской Федерации</a:t>
            </a:r>
          </a:p>
          <a:p>
            <a:pPr algn="ctr"/>
            <a:r>
              <a:rPr lang="ru-RU" sz="1600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(пункт 23 Положения </a:t>
            </a:r>
            <a:br>
              <a:rPr lang="ru-RU" sz="1600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целевом обучении)</a:t>
            </a:r>
            <a:endParaRPr lang="ru-RU" sz="1600" i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593225" y="0"/>
            <a:ext cx="8185355" cy="6858000"/>
            <a:chOff x="3593225" y="0"/>
            <a:chExt cx="8185355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225" y="0"/>
              <a:ext cx="8185355" cy="6858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8" t="55015" r="17305" b="34415"/>
            <a:stretch/>
          </p:blipFill>
          <p:spPr>
            <a:xfrm>
              <a:off x="8978879" y="1472037"/>
              <a:ext cx="2204936" cy="1608913"/>
            </a:xfrm>
            <a:prstGeom prst="rect">
              <a:avLst/>
            </a:prstGeom>
          </p:spPr>
        </p:pic>
      </p:grpSp>
      <p:sp>
        <p:nvSpPr>
          <p:cNvPr id="6" name="Стрелка вправо 5"/>
          <p:cNvSpPr/>
          <p:nvPr/>
        </p:nvSpPr>
        <p:spPr>
          <a:xfrm>
            <a:off x="2935647" y="3790455"/>
            <a:ext cx="1234771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584" y="3663688"/>
            <a:ext cx="2944163" cy="2308324"/>
          </a:xfrm>
          <a:prstGeom prst="rect">
            <a:avLst/>
          </a:prstGeom>
          <a:solidFill>
            <a:srgbClr val="CF4520">
              <a:alpha val="34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baseline="0" dirty="0" smtClean="0">
                <a:latin typeface="Liberation Serif" panose="02020603050405020304" pitchFamily="18" charset="0"/>
              </a:rPr>
              <a:t>Обязательством заказчика является организация предоставления и (или) предоставлению гражданину в период обучения мер поддержки, включая меры материального стимулирования</a:t>
            </a:r>
          </a:p>
          <a:p>
            <a:pPr algn="just"/>
            <a:r>
              <a:rPr lang="ru-RU" sz="1600" i="1" dirty="0" smtClean="0">
                <a:latin typeface="Liberation Serif" panose="02020603050405020304" pitchFamily="18" charset="0"/>
              </a:rPr>
              <a:t>(пункт 5 Положения о целевом обучении)</a:t>
            </a:r>
            <a:endParaRPr lang="ru-RU" sz="1600" b="0" i="1" u="none" strike="noStrike" baseline="0" dirty="0" smtClean="0">
              <a:latin typeface="Liberation Serif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091998" y="4657076"/>
            <a:ext cx="673239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765237" y="0"/>
            <a:ext cx="8388738" cy="6229978"/>
            <a:chOff x="3765237" y="0"/>
            <a:chExt cx="8388738" cy="622997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8" t="15370" r="18750" b="5000"/>
            <a:stretch/>
          </p:blipFill>
          <p:spPr>
            <a:xfrm>
              <a:off x="3765237" y="0"/>
              <a:ext cx="8388738" cy="622997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8" t="55015" r="17305" b="34415"/>
            <a:stretch/>
          </p:blipFill>
          <p:spPr>
            <a:xfrm>
              <a:off x="9491347" y="1120346"/>
              <a:ext cx="2553730" cy="1167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8" y="304801"/>
            <a:ext cx="9656811" cy="6553200"/>
          </a:xfrm>
        </p:spPr>
      </p:pic>
      <p:sp>
        <p:nvSpPr>
          <p:cNvPr id="5" name="Прямоугольник 4"/>
          <p:cNvSpPr/>
          <p:nvPr/>
        </p:nvSpPr>
        <p:spPr>
          <a:xfrm>
            <a:off x="630188" y="3619501"/>
            <a:ext cx="4475212" cy="106679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20" y="0"/>
            <a:ext cx="820077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870" y="3271802"/>
            <a:ext cx="3346101" cy="1569660"/>
          </a:xfrm>
          <a:prstGeom prst="rect">
            <a:avLst/>
          </a:prstGeom>
          <a:solidFill>
            <a:srgbClr val="CF4520">
              <a:alpha val="34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Предложение должно содержать сведения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ответственности за неисполнение обязательств по договору о целевом обучении</a:t>
            </a:r>
          </a:p>
          <a:p>
            <a:pPr algn="just"/>
            <a:r>
              <a:rPr lang="ru-RU" sz="1600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(пункт 5 Положения о целевом обучении)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624561" y="4235045"/>
            <a:ext cx="673239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2481" y="4937538"/>
            <a:ext cx="3404489" cy="1569660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0" i="0" u="sng" dirty="0" smtClean="0">
                <a:solidFill>
                  <a:srgbClr val="25282B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Например: </a:t>
            </a:r>
          </a:p>
          <a:p>
            <a:r>
              <a:rPr lang="ru-RU" sz="1600" dirty="0" smtClean="0">
                <a:solidFill>
                  <a:srgbClr val="25282B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</a:t>
            </a:r>
            <a:r>
              <a:rPr lang="ru-RU" sz="1600" b="0" i="0" dirty="0" smtClean="0">
                <a:solidFill>
                  <a:srgbClr val="25282B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 неисполнение или ненадлежащее исполнение своих обязательств стороны несут ответственность в соответствии с законодательством Российской Федерации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74534" y="0"/>
            <a:ext cx="8178013" cy="6858000"/>
            <a:chOff x="2006993" y="0"/>
            <a:chExt cx="8178013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993" y="0"/>
              <a:ext cx="8178013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2" t="47706" r="77080" b="47093"/>
            <a:stretch/>
          </p:blipFill>
          <p:spPr>
            <a:xfrm>
              <a:off x="4258962" y="4679090"/>
              <a:ext cx="815543" cy="197709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60778" y="4017370"/>
            <a:ext cx="2944163" cy="1323439"/>
          </a:xfrm>
          <a:prstGeom prst="rect">
            <a:avLst/>
          </a:prstGeom>
          <a:solidFill>
            <a:srgbClr val="CF4520">
              <a:alpha val="34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baseline="0" dirty="0" smtClean="0">
                <a:latin typeface="Liberation Serif" panose="02020603050405020304" pitchFamily="18" charset="0"/>
              </a:rPr>
              <a:t>В контактной информации следует указывать:</a:t>
            </a:r>
          </a:p>
          <a:p>
            <a:pPr marL="342900" indent="-342900" algn="just">
              <a:buAutoNum type="arabicParenR"/>
            </a:pPr>
            <a:r>
              <a:rPr lang="ru-RU" sz="1600" dirty="0">
                <a:latin typeface="Liberation Serif" panose="02020603050405020304" pitchFamily="18" charset="0"/>
              </a:rPr>
              <a:t>Ф.И.О. сотрудника</a:t>
            </a:r>
          </a:p>
          <a:p>
            <a:pPr marL="342900" indent="-342900" algn="just">
              <a:buAutoNum type="arabicParenR"/>
            </a:pPr>
            <a:r>
              <a:rPr lang="ru-RU" sz="1600" dirty="0">
                <a:latin typeface="Liberation Serif" panose="02020603050405020304" pitchFamily="18" charset="0"/>
              </a:rPr>
              <a:t>Номер телефона</a:t>
            </a:r>
          </a:p>
          <a:p>
            <a:pPr marL="342900" indent="-342900" algn="just">
              <a:buAutoNum type="arabicParenR"/>
            </a:pPr>
            <a:r>
              <a:rPr lang="ru-RU" sz="1600" dirty="0">
                <a:latin typeface="Liberation Serif" panose="02020603050405020304" pitchFamily="18" charset="0"/>
              </a:rPr>
              <a:t>Адрес электронной почты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125037" y="4617170"/>
            <a:ext cx="1034981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30" y="0"/>
            <a:ext cx="818877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6376" y="5223859"/>
            <a:ext cx="2627936" cy="1323439"/>
          </a:xfrm>
          <a:prstGeom prst="rect">
            <a:avLst/>
          </a:prstGeom>
          <a:solidFill>
            <a:srgbClr val="CF4520">
              <a:alpha val="34000"/>
            </a:srgbClr>
          </a:solidFill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latin typeface="Liberation Serif" panose="02020603050405020304" pitchFamily="18" charset="0"/>
            </a:endParaRPr>
          </a:p>
          <a:p>
            <a:pPr algn="just"/>
            <a:r>
              <a:rPr lang="ru-RU" sz="1600" b="0" i="0" u="none" strike="noStrike" baseline="0" dirty="0" smtClean="0">
                <a:latin typeface="Liberation Serif" panose="02020603050405020304" pitchFamily="18" charset="0"/>
              </a:rPr>
              <a:t>На момент завершения приема</a:t>
            </a:r>
            <a:r>
              <a:rPr lang="ru-RU" sz="1600" b="0" i="0" u="none" strike="noStrike" dirty="0" smtClean="0">
                <a:latin typeface="Liberation Serif" panose="02020603050405020304" pitchFamily="18" charset="0"/>
              </a:rPr>
              <a:t> заявок – студенты уже завершат обучение</a:t>
            </a:r>
          </a:p>
          <a:p>
            <a:pPr algn="just"/>
            <a:endParaRPr lang="ru-RU" sz="1600" b="0" i="0" u="none" strike="noStrike" baseline="0" dirty="0" smtClean="0">
              <a:latin typeface="Liberation Serif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974312" y="5478583"/>
            <a:ext cx="3758084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974312" y="6054854"/>
            <a:ext cx="6471139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3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842081" y="0"/>
            <a:ext cx="8228078" cy="6858000"/>
            <a:chOff x="2555892" y="0"/>
            <a:chExt cx="8228078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892" y="0"/>
              <a:ext cx="8228078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8" t="55015" r="17305" b="34415"/>
            <a:stretch/>
          </p:blipFill>
          <p:spPr>
            <a:xfrm>
              <a:off x="7998940" y="1532237"/>
              <a:ext cx="1911179" cy="1351006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25315" y="4460188"/>
            <a:ext cx="2627936" cy="1569660"/>
          </a:xfrm>
          <a:prstGeom prst="rect">
            <a:avLst/>
          </a:prstGeom>
          <a:solidFill>
            <a:srgbClr val="CF4520">
              <a:alpha val="34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Liberation Serif" panose="02020603050405020304" pitchFamily="18" charset="0"/>
              </a:rPr>
              <a:t>Срок обучения по</a:t>
            </a:r>
            <a:r>
              <a:rPr lang="ru-RU" sz="1600" b="0" i="0" u="none" strike="noStrike" baseline="0" dirty="0" smtClean="0">
                <a:latin typeface="Liberation Serif" panose="02020603050405020304" pitchFamily="18" charset="0"/>
              </a:rPr>
              <a:t> выбранной</a:t>
            </a:r>
            <a:r>
              <a:rPr lang="ru-RU" sz="1600" b="0" i="0" u="none" strike="noStrike" dirty="0" smtClean="0">
                <a:latin typeface="Liberation Serif" panose="02020603050405020304" pitchFamily="18" charset="0"/>
              </a:rPr>
              <a:t> программе составляет 4 года.</a:t>
            </a:r>
          </a:p>
          <a:p>
            <a:pPr algn="just"/>
            <a:r>
              <a:rPr lang="ru-RU" sz="1600" b="0" i="0" u="none" strike="noStrike" dirty="0" smtClean="0">
                <a:latin typeface="Liberation Serif" panose="02020603050405020304" pitchFamily="18" charset="0"/>
              </a:rPr>
              <a:t>В 2029 году состоится выпуск студентов, зачисленных в 2025 году</a:t>
            </a:r>
            <a:endParaRPr lang="ru-RU" sz="1600" b="0" i="0" u="none" strike="noStrike" baseline="0" dirty="0" smtClean="0">
              <a:latin typeface="Liberation Serif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813990" y="5133423"/>
            <a:ext cx="3758084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813990" y="4651102"/>
            <a:ext cx="6471139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41" y="0"/>
            <a:ext cx="9060317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2874679" y="4286250"/>
            <a:ext cx="5410200" cy="13335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0" y="190500"/>
            <a:ext cx="11163859" cy="6667500"/>
          </a:xfrm>
        </p:spPr>
      </p:pic>
    </p:spTree>
    <p:extLst>
      <p:ext uri="{BB962C8B-B14F-4D97-AF65-F5344CB8AC3E}">
        <p14:creationId xmlns:p14="http://schemas.microsoft.com/office/powerpoint/2010/main" val="42517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3" t="7302" r="18135" b="39834"/>
          <a:stretch/>
        </p:blipFill>
        <p:spPr bwMode="auto">
          <a:xfrm>
            <a:off x="0" y="857250"/>
            <a:ext cx="1214626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4591050"/>
            <a:ext cx="5410200" cy="13335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0"/>
          <a:stretch/>
        </p:blipFill>
        <p:spPr>
          <a:xfrm>
            <a:off x="966706" y="14585"/>
            <a:ext cx="10193591" cy="6843415"/>
          </a:xfrm>
        </p:spPr>
      </p:pic>
      <p:sp>
        <p:nvSpPr>
          <p:cNvPr id="5" name="TextBox 4"/>
          <p:cNvSpPr txBox="1"/>
          <p:nvPr/>
        </p:nvSpPr>
        <p:spPr>
          <a:xfrm>
            <a:off x="9300519" y="2685704"/>
            <a:ext cx="168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уведомления работодателя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/>
          <a:stretch/>
        </p:blipFill>
        <p:spPr>
          <a:xfrm>
            <a:off x="0" y="0"/>
            <a:ext cx="11318919" cy="6858000"/>
          </a:xfrm>
        </p:spPr>
      </p:pic>
    </p:spTree>
    <p:extLst>
      <p:ext uri="{BB962C8B-B14F-4D97-AF65-F5344CB8AC3E}">
        <p14:creationId xmlns:p14="http://schemas.microsoft.com/office/powerpoint/2010/main" val="6968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25" y="0"/>
            <a:ext cx="9134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263</Words>
  <Application>Microsoft Office PowerPoint</Application>
  <PresentationFormat>Широкоэкранный</PresentationFormat>
  <Paragraphs>51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Liberation Serif</vt:lpstr>
      <vt:lpstr>Times New Roman</vt:lpstr>
      <vt:lpstr>Wingdings</vt:lpstr>
      <vt:lpstr>Тема Office</vt:lpstr>
      <vt:lpstr>Презентация PowerPoint</vt:lpstr>
      <vt:lpstr>Регистрация на портале «Работа в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Повереннов Сергей Николаевич</dc:creator>
  <cp:lastModifiedBy>Повереннов Сергей Николаевич</cp:lastModifiedBy>
  <cp:revision>24</cp:revision>
  <dcterms:created xsi:type="dcterms:W3CDTF">2024-05-16T07:44:35Z</dcterms:created>
  <dcterms:modified xsi:type="dcterms:W3CDTF">2024-05-23T12:34:55Z</dcterms:modified>
</cp:coreProperties>
</file>