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32"/>
  </p:notesMasterIdLst>
  <p:sldIdLst>
    <p:sldId id="345" r:id="rId2"/>
    <p:sldId id="346" r:id="rId3"/>
    <p:sldId id="285" r:id="rId4"/>
    <p:sldId id="312" r:id="rId5"/>
    <p:sldId id="313" r:id="rId6"/>
    <p:sldId id="314" r:id="rId7"/>
    <p:sldId id="348" r:id="rId8"/>
    <p:sldId id="316" r:id="rId9"/>
    <p:sldId id="347" r:id="rId10"/>
    <p:sldId id="290" r:id="rId11"/>
    <p:sldId id="349" r:id="rId12"/>
    <p:sldId id="315" r:id="rId13"/>
    <p:sldId id="351" r:id="rId14"/>
    <p:sldId id="319" r:id="rId15"/>
    <p:sldId id="330" r:id="rId16"/>
    <p:sldId id="353" r:id="rId17"/>
    <p:sldId id="335" r:id="rId18"/>
    <p:sldId id="336" r:id="rId19"/>
    <p:sldId id="331" r:id="rId20"/>
    <p:sldId id="334" r:id="rId21"/>
    <p:sldId id="333" r:id="rId22"/>
    <p:sldId id="354" r:id="rId23"/>
    <p:sldId id="350" r:id="rId24"/>
    <p:sldId id="318" r:id="rId25"/>
    <p:sldId id="340" r:id="rId26"/>
    <p:sldId id="341" r:id="rId27"/>
    <p:sldId id="342" r:id="rId28"/>
    <p:sldId id="343" r:id="rId29"/>
    <p:sldId id="344" r:id="rId30"/>
    <p:sldId id="352" r:id="rId31"/>
  </p:sldIdLst>
  <p:sldSz cx="9144000" cy="5143500" type="screen16x9"/>
  <p:notesSz cx="6858000" cy="9144000"/>
  <p:embeddedFontLst>
    <p:embeddedFont>
      <p:font typeface="Roboto Condensed" panose="020B0604020202020204" charset="0"/>
      <p:regular r:id="rId33"/>
      <p:bold r:id="rId34"/>
      <p:italic r:id="rId35"/>
      <p:boldItalic r:id="rId36"/>
    </p:embeddedFont>
    <p:embeddedFont>
      <p:font typeface="Roboto Condensed Light" panose="020B0604020202020204" charset="0"/>
      <p:regular r:id="rId37"/>
      <p:bold r:id="rId38"/>
      <p:italic r:id="rId39"/>
      <p:boldItalic r:id="rId40"/>
    </p:embeddedFont>
    <p:embeddedFont>
      <p:font typeface="Arvo" panose="020B0604020202020204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8E029E-5672-45F5-8C46-F630DF07C203}">
  <a:tblStyle styleId="{FD8E029E-5672-45F5-8C46-F630DF07C20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08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443656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5980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4488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19039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75691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72808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8008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40052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82310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74351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6744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2893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59380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40828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497736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47894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70863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3512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8413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6790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5646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4577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0162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7400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87185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6720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Google Shape;14;p2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15" name="Google Shape;15;p2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Google Shape;17;p2"/>
          <p:cNvGrpSpPr/>
          <p:nvPr/>
        </p:nvGrpSpPr>
        <p:grpSpPr>
          <a:xfrm>
            <a:off x="3677236" y="4278349"/>
            <a:ext cx="5480829" cy="432996"/>
            <a:chOff x="5582265" y="4646738"/>
            <a:chExt cx="5480829" cy="432996"/>
          </a:xfrm>
        </p:grpSpPr>
        <p:sp>
          <p:nvSpPr>
            <p:cNvPr id="18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Google Shape;22;p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6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83" name="Google Shape;83;p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Google Shape;84;p6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Google Shape;85;p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Google Shape;86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Google Shape;87;p6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Google Shape;88;p6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Google Shape;89;p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Google Shape;90;p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Google Shape;91;p6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" name="Google Shape;92;p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Google Shape;93;p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" name="Google Shape;95;p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Google Shape;96;p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8" name="Google Shape;98;p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2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▰"/>
              <a:defRPr sz="2000"/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SzPts val="2000"/>
              <a:buChar char="▻"/>
              <a:defRPr sz="2000"/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SzPts val="2000"/>
              <a:buChar char="▻"/>
              <a:defRPr sz="2000"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4" name="Google Shape;164;p1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65" name="Google Shape;165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6" name="Google Shape;166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Google Shape;167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Google Shape;170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2" name="Google Shape;172;p10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73" name="Google Shape;173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Google Shape;175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" name="Google Shape;177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Google Shape;178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04" name="Google Shape;104;p7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05" name="Google Shape;105;p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06" name="Google Shape;106;p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07" name="Google Shape;107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08" name="Google Shape;108;p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09" name="Google Shape;109;p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10" name="Google Shape;110;p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11" name="Google Shape;111;p7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12" name="Google Shape;112;p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3" name="Google Shape;113;p7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Google Shape;114;p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6" name="Google Shape;116;p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Google Shape;117;p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"/>
          <p:cNvSpPr txBox="1">
            <a:spLocks noGrp="1"/>
          </p:cNvSpPr>
          <p:nvPr>
            <p:ph type="body" idx="1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1" name="Google Shape;121;p7"/>
          <p:cNvSpPr txBox="1">
            <a:spLocks noGrp="1"/>
          </p:cNvSpPr>
          <p:nvPr>
            <p:ph type="body" idx="2"/>
          </p:nvPr>
        </p:nvSpPr>
        <p:spPr>
          <a:xfrm>
            <a:off x="3233637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2" name="Google Shape;122;p7"/>
          <p:cNvSpPr txBox="1">
            <a:spLocks noGrp="1"/>
          </p:cNvSpPr>
          <p:nvPr>
            <p:ph type="body" idx="3"/>
          </p:nvPr>
        </p:nvSpPr>
        <p:spPr>
          <a:xfrm>
            <a:off x="5540650" y="1545076"/>
            <a:ext cx="2247900" cy="270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▰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▻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▻"/>
              <a:defRPr sz="1800"/>
            </a:lvl9pPr>
          </a:lstStyle>
          <a:p>
            <a:endParaRPr/>
          </a:p>
        </p:txBody>
      </p:sp>
      <p:sp>
        <p:nvSpPr>
          <p:cNvPr id="123" name="Google Shape;123;p7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9083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8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26" name="Google Shape;126;p8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27" name="Google Shape;127;p8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28" name="Google Shape;128;p8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29" name="Google Shape;129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30" name="Google Shape;130;p8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31" name="Google Shape;131;p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32" name="Google Shape;132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33" name="Google Shape;133;p8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34" name="Google Shape;134;p8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5" name="Google Shape;135;p8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36" name="Google Shape;136;p8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8" name="Google Shape;138;p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39" name="Google Shape;139;p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2843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6" r:id="rId3"/>
    <p:sldLayoutId id="2147483658" r:id="rId4"/>
    <p:sldLayoutId id="2147483659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dialog-eduekb@yandex.ru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avorosh@gmail.com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nat-shempeleva@yandex.ru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mailto:barinovaes@yandex.ru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"/>
          <p:cNvSpPr txBox="1">
            <a:spLocks noGrp="1"/>
          </p:cNvSpPr>
          <p:nvPr>
            <p:ph type="ctrTitle"/>
          </p:nvPr>
        </p:nvSpPr>
        <p:spPr>
          <a:xfrm>
            <a:off x="262393" y="1176793"/>
            <a:ext cx="6421029" cy="263625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  <a:t>ПО </a:t>
            </a:r>
            <a:r>
              <a:rPr lang="ru-RU" sz="1900" dirty="0">
                <a:solidFill>
                  <a:schemeClr val="bg1">
                    <a:lumMod val="95000"/>
                  </a:schemeClr>
                </a:solidFill>
              </a:rPr>
              <a:t>СОЗДАНИЮ УСЛОВИЙ</a:t>
            </a:r>
            <a:br>
              <a:rPr lang="ru-RU" sz="19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1900" dirty="0">
                <a:solidFill>
                  <a:schemeClr val="bg1">
                    <a:lumMod val="95000"/>
                  </a:schemeClr>
                </a:solidFill>
              </a:rPr>
              <a:t>ДЛЯ ПСИХОЛОГИЧЕСКОГО СОПРОВОЖДЕНИЯ</a:t>
            </a:r>
            <a:br>
              <a:rPr lang="ru-RU" sz="19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1900" dirty="0">
                <a:solidFill>
                  <a:schemeClr val="bg1">
                    <a:lumMod val="95000"/>
                  </a:schemeClr>
                </a:solidFill>
              </a:rPr>
              <a:t>ОБУЧАЮЩИХСЯ ОБЩЕОБРАЗОВАТЕЛЬНЫХ ОРГАНИЗАЦИЙ</a:t>
            </a:r>
            <a:br>
              <a:rPr lang="ru-RU" sz="19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1900" dirty="0">
                <a:solidFill>
                  <a:schemeClr val="bg1">
                    <a:lumMod val="95000"/>
                  </a:schemeClr>
                </a:solidFill>
              </a:rPr>
              <a:t>(в рамках апробации моделей </a:t>
            </a:r>
            <a: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  <a:t>функционирования </a:t>
            </a:r>
            <a:r>
              <a:rPr lang="ru-RU" sz="1900" dirty="0">
                <a:solidFill>
                  <a:schemeClr val="bg1">
                    <a:lumMod val="95000"/>
                  </a:schemeClr>
                </a:solidFill>
              </a:rPr>
              <a:t>психологической службы </a:t>
            </a:r>
            <a: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  <a:t>в </a:t>
            </a:r>
            <a:r>
              <a:rPr lang="ru-RU" sz="1900" dirty="0">
                <a:solidFill>
                  <a:schemeClr val="bg1">
                    <a:lumMod val="95000"/>
                  </a:schemeClr>
                </a:solidFill>
              </a:rPr>
              <a:t>общеобразовательных </a:t>
            </a:r>
            <a: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  <a:t>организациях</a:t>
            </a:r>
            <a:b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  <a:t>федерального </a:t>
            </a:r>
            <a:r>
              <a:rPr lang="ru-RU" sz="1900" dirty="0">
                <a:solidFill>
                  <a:schemeClr val="bg1">
                    <a:lumMod val="95000"/>
                  </a:schemeClr>
                </a:solidFill>
              </a:rPr>
              <a:t>проекта «Современная школа» </a:t>
            </a:r>
            <a: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1900" dirty="0" smtClean="0">
                <a:solidFill>
                  <a:schemeClr val="bg1">
                    <a:lumMod val="95000"/>
                  </a:schemeClr>
                </a:solidFill>
              </a:rPr>
              <a:t>Национального </a:t>
            </a:r>
            <a:r>
              <a:rPr lang="ru-RU" sz="1900" dirty="0">
                <a:solidFill>
                  <a:schemeClr val="bg1">
                    <a:lumMod val="95000"/>
                  </a:schemeClr>
                </a:solidFill>
              </a:rPr>
              <a:t>проекта «Образование»)</a:t>
            </a:r>
            <a:endParaRPr sz="19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124" y="182881"/>
            <a:ext cx="76253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Установочное совещание </a:t>
            </a:r>
            <a:endParaRPr lang="ru-RU" sz="2800" b="1" dirty="0" smtClean="0">
              <a:solidFill>
                <a:srgbClr val="00206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по апробации методических </a:t>
            </a:r>
            <a:r>
              <a:rPr lang="ru-RU" sz="2800" b="1" dirty="0">
                <a:solidFill>
                  <a:srgbClr val="00206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рекомендаций</a:t>
            </a:r>
            <a:endParaRPr lang="ru-RU" sz="2800" b="1" dirty="0">
              <a:solidFill>
                <a:srgbClr val="002060"/>
              </a:solidFill>
              <a:latin typeface="Roboto Condensed"/>
              <a:ea typeface="Roboto Condensed"/>
              <a:cs typeface="Roboto Condense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3780" y="4149298"/>
            <a:ext cx="4379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в </a:t>
            </a:r>
            <a:r>
              <a:rPr lang="ru-RU" sz="2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Свердловской </a:t>
            </a:r>
            <a:r>
              <a:rPr lang="ru-RU" sz="2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  <a:cs typeface="Arial" panose="020B0604020202020204" pitchFamily="34" charset="0"/>
              </a:rPr>
              <a:t>области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061296" y="4703295"/>
            <a:ext cx="2573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Екатеринбург, 10.10.2019г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6848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143" y="87775"/>
            <a:ext cx="7634686" cy="414279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57" name="Google Shape;357;p24"/>
          <p:cNvSpPr txBox="1">
            <a:spLocks noGrp="1"/>
          </p:cNvSpPr>
          <p:nvPr>
            <p:ph type="title" idx="4294967295"/>
          </p:nvPr>
        </p:nvSpPr>
        <p:spPr>
          <a:xfrm>
            <a:off x="1916935" y="87775"/>
            <a:ext cx="6599102" cy="6123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3000" dirty="0" smtClean="0">
                <a:solidFill>
                  <a:srgbClr val="3F5378"/>
                </a:solidFill>
              </a:rPr>
              <a:t>Регионы - участники </a:t>
            </a:r>
            <a:r>
              <a:rPr lang="ru-RU" sz="3000" dirty="0">
                <a:solidFill>
                  <a:srgbClr val="3F5378"/>
                </a:solidFill>
              </a:rPr>
              <a:t>апробации</a:t>
            </a:r>
            <a:endParaRPr sz="3000" dirty="0">
              <a:solidFill>
                <a:srgbClr val="3F5378"/>
              </a:solidFill>
            </a:endParaRPr>
          </a:p>
        </p:txBody>
      </p:sp>
      <p:sp>
        <p:nvSpPr>
          <p:cNvPr id="358" name="Google Shape;358;p2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77119" y="3943171"/>
            <a:ext cx="6081309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square" numCol="2" rtlCol="0">
            <a:spAutoFit/>
          </a:bodyPr>
          <a:lstStyle/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1. Кемеровская область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2. Ленинградская область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3. Ростовская область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4. Самарская область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5. </a:t>
            </a:r>
            <a:r>
              <a:rPr lang="ru-RU" sz="1800" b="1" dirty="0" smtClean="0">
                <a:solidFill>
                  <a:schemeClr val="accent2"/>
                </a:solidFill>
                <a:latin typeface="Roboto Condensed" panose="020B0604020202020204" charset="0"/>
                <a:ea typeface="Roboto Condensed" panose="020B0604020202020204" charset="0"/>
              </a:rPr>
              <a:t>Свердловская область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6. Ставропольский край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7. Тульская область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8. Хабаровский край</a:t>
            </a:r>
          </a:p>
        </p:txBody>
      </p:sp>
    </p:spTree>
    <p:extLst>
      <p:ext uri="{BB962C8B-B14F-4D97-AF65-F5344CB8AC3E}">
        <p14:creationId xmlns:p14="http://schemas.microsoft.com/office/powerpoint/2010/main" val="14712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8"/>
          <p:cNvSpPr txBox="1">
            <a:spLocks noGrp="1"/>
          </p:cNvSpPr>
          <p:nvPr>
            <p:ph type="title"/>
          </p:nvPr>
        </p:nvSpPr>
        <p:spPr>
          <a:xfrm>
            <a:off x="0" y="277970"/>
            <a:ext cx="6984693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200" dirty="0" smtClean="0"/>
              <a:t>Задачи по апробации методических рекомендаций:</a:t>
            </a:r>
            <a:endParaRPr sz="2200" dirty="0"/>
          </a:p>
        </p:txBody>
      </p:sp>
      <p:sp>
        <p:nvSpPr>
          <p:cNvPr id="446" name="Google Shape;446;p2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405517" y="1513396"/>
            <a:ext cx="8054671" cy="258532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Организовать обсуждение методических рекомендаций с целью оценки степени их применения в практической деятельности психолога образования</a:t>
            </a:r>
          </a:p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endParaRPr lang="ru-RU" sz="1800" b="1" dirty="0" smtClean="0">
              <a:solidFill>
                <a:srgbClr val="263248"/>
              </a:solidFill>
              <a:latin typeface="Roboto Condensed Light"/>
              <a:ea typeface="Roboto Condensed Light"/>
            </a:endParaRPr>
          </a:p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Провести оценку эффективности психолого-педагогического сопровождения обучающихся в образовательных организациях – участниках апробации</a:t>
            </a:r>
          </a:p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endParaRPr lang="ru-RU" sz="1800" b="1" dirty="0" smtClean="0">
              <a:solidFill>
                <a:srgbClr val="263248"/>
              </a:solidFill>
              <a:latin typeface="Roboto Condensed Light"/>
              <a:ea typeface="Roboto Condensed Light"/>
            </a:endParaRPr>
          </a:p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Сформулировать замечания и предложения к методическим рекомендациям </a:t>
            </a:r>
            <a:r>
              <a:rPr lang="ru-RU" sz="1800" b="1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по созданию условий для психологического сопровождения обучающихся общеобразовательных </a:t>
            </a:r>
            <a:r>
              <a:rPr lang="ru-RU" sz="1800" b="1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организаций</a:t>
            </a:r>
            <a:endParaRPr lang="ru-RU" sz="1800" dirty="0">
              <a:solidFill>
                <a:srgbClr val="263248"/>
              </a:solidFill>
              <a:latin typeface="Roboto Condensed Light"/>
              <a:ea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345406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4"/>
          <p:cNvSpPr txBox="1">
            <a:spLocks noGrp="1"/>
          </p:cNvSpPr>
          <p:nvPr>
            <p:ph type="title" idx="4294967295"/>
          </p:nvPr>
        </p:nvSpPr>
        <p:spPr>
          <a:xfrm>
            <a:off x="2258459" y="87775"/>
            <a:ext cx="6846942" cy="6123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ru-RU" sz="2400" dirty="0" smtClean="0">
                <a:solidFill>
                  <a:srgbClr val="3F5378"/>
                </a:solidFill>
              </a:rPr>
              <a:t>100 общеобразовательных организаций </a:t>
            </a:r>
            <a:r>
              <a:rPr lang="ru-RU" sz="2400" dirty="0">
                <a:solidFill>
                  <a:srgbClr val="3F5378"/>
                </a:solidFill>
              </a:rPr>
              <a:t>– </a:t>
            </a:r>
            <a:r>
              <a:rPr lang="ru-RU" sz="2200" dirty="0" smtClean="0">
                <a:solidFill>
                  <a:srgbClr val="3F5378"/>
                </a:solidFill>
              </a:rPr>
              <a:t>участники </a:t>
            </a:r>
            <a:r>
              <a:rPr lang="ru-RU" sz="2200" dirty="0">
                <a:solidFill>
                  <a:srgbClr val="3F5378"/>
                </a:solidFill>
              </a:rPr>
              <a:t>апробации </a:t>
            </a:r>
            <a:r>
              <a:rPr lang="ru-RU" sz="2200" dirty="0" smtClean="0">
                <a:solidFill>
                  <a:srgbClr val="3F5378"/>
                </a:solidFill>
              </a:rPr>
              <a:t>в </a:t>
            </a:r>
            <a:r>
              <a:rPr lang="ru-RU" sz="2200" dirty="0">
                <a:solidFill>
                  <a:srgbClr val="3F5378"/>
                </a:solidFill>
              </a:rPr>
              <a:t>Свердловской области </a:t>
            </a:r>
            <a:endParaRPr sz="2200" dirty="0">
              <a:solidFill>
                <a:srgbClr val="3F5378"/>
              </a:solidFill>
            </a:endParaRPr>
          </a:p>
        </p:txBody>
      </p:sp>
      <p:sp>
        <p:nvSpPr>
          <p:cNvPr id="358" name="Google Shape;358;p2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291" y="793214"/>
            <a:ext cx="3593886" cy="3939781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322360" y="969708"/>
            <a:ext cx="1790876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98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6 - Северный УО</a:t>
            </a:r>
            <a:endParaRPr lang="ru-RU" sz="18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2287" y="2840642"/>
            <a:ext cx="2010487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98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10 - Восточный УО</a:t>
            </a:r>
            <a:endParaRPr lang="ru-RU" sz="18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88234" y="4487725"/>
            <a:ext cx="1688283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98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22 - Южный УО</a:t>
            </a:r>
            <a:endParaRPr lang="ru-RU" sz="18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8468" y="3014356"/>
            <a:ext cx="2526654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98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10 - Горнозаводской УО</a:t>
            </a:r>
            <a:endParaRPr lang="ru-RU" sz="18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4162" y="3765795"/>
            <a:ext cx="1914307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98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20 - Западный УО</a:t>
            </a:r>
            <a:endParaRPr lang="ru-RU" sz="18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694" y="4682471"/>
            <a:ext cx="3182281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98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32 – МО «Город Екатеринбург»</a:t>
            </a:r>
            <a:endParaRPr lang="ru-RU" sz="18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499556" y="4249395"/>
            <a:ext cx="270933" cy="483600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90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8031" y="2667806"/>
            <a:ext cx="7983109" cy="1804946"/>
          </a:xfrm>
          <a:ln>
            <a:noFill/>
          </a:ln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Баринова Елена Сергеевна</a:t>
            </a:r>
            <a:r>
              <a:rPr lang="ru-RU" sz="2400" b="0" dirty="0" smtClean="0">
                <a:solidFill>
                  <a:srgbClr val="002060"/>
                </a:solidFill>
              </a:rPr>
              <a:t/>
            </a:r>
            <a:br>
              <a:rPr lang="ru-RU" sz="2400" b="0" dirty="0" smtClean="0">
                <a:solidFill>
                  <a:srgbClr val="002060"/>
                </a:solidFill>
              </a:rPr>
            </a:br>
            <a:r>
              <a:rPr lang="ru-RU" sz="1600" b="0" i="1" dirty="0">
                <a:solidFill>
                  <a:srgbClr val="002060"/>
                </a:solidFill>
              </a:rPr>
              <a:t>Руководитель службы по оказанию услуг психолого-педагогической, методической и консультативной поддержки гражданам, имеющим детей, </a:t>
            </a:r>
            <a:br>
              <a:rPr lang="ru-RU" sz="1600" b="0" i="1" dirty="0">
                <a:solidFill>
                  <a:srgbClr val="002060"/>
                </a:solidFill>
              </a:rPr>
            </a:br>
            <a:r>
              <a:rPr lang="ru-RU" sz="1600" b="0" i="1" dirty="0">
                <a:solidFill>
                  <a:srgbClr val="002060"/>
                </a:solidFill>
              </a:rPr>
              <a:t>ГБУ СО «Центр психолого-педагогической, медицинской и социальной помощи «Ладо</a:t>
            </a:r>
            <a:r>
              <a:rPr lang="ru-RU" sz="1600" b="0" i="1" dirty="0" smtClean="0">
                <a:solidFill>
                  <a:srgbClr val="002060"/>
                </a:solidFill>
              </a:rPr>
              <a:t>»</a:t>
            </a:r>
            <a:endParaRPr lang="ru-RU" sz="1600" b="0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5861" y="910280"/>
            <a:ext cx="7927450" cy="156966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К вопросу о планировании апробации методических рекомендаций по психологическому сопровождению обучающихся общеобразовательных организаций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на территории Свердловской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области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115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6" y="352540"/>
            <a:ext cx="8881556" cy="459956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6949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161088" y="338692"/>
            <a:ext cx="6636319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dirty="0"/>
              <a:t>М</a:t>
            </a:r>
            <a:r>
              <a:rPr lang="ru-RU" dirty="0" smtClean="0"/>
              <a:t>ероприятия</a:t>
            </a:r>
            <a:r>
              <a:rPr lang="ru-RU" dirty="0"/>
              <a:t>, направленные на </a:t>
            </a:r>
            <a:r>
              <a:rPr lang="ru-RU" dirty="0" smtClean="0"/>
              <a:t>обсуждение </a:t>
            </a:r>
            <a:r>
              <a:rPr lang="ru-RU" dirty="0"/>
              <a:t>отдельных аспектов деятельности педагога-психолога </a:t>
            </a:r>
            <a:r>
              <a:rPr lang="ru-RU" dirty="0" smtClean="0"/>
              <a:t>ОО</a:t>
            </a:r>
            <a:endParaRPr sz="22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771238" y="1443447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52856" y="1443447"/>
            <a:ext cx="2500829" cy="175432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Научно-методические семинары «Организация 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и содержание деятельности педагога-психолога в ОО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16, 23 сентября</a:t>
            </a:r>
            <a:endParaRPr lang="ru-RU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7796" y="1443447"/>
            <a:ext cx="2500829" cy="175432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Круглый стол «Документационное обеспечение деятельности педагога-психолога ОО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11 октября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2736" y="1443447"/>
            <a:ext cx="2610686" cy="175432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Экспертный семинар по обсуждению нормативов трудозатрат деятельности педагога-психолога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ОО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15 октября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07900" y="3436171"/>
            <a:ext cx="2500829" cy="141577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Круглый стол «Требования к рабочему месту педагога-психолога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ОО»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22 </a:t>
            </a:r>
            <a:r>
              <a:rPr lang="ru-RU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октября</a:t>
            </a:r>
            <a:endParaRPr lang="ru-RU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2950" y="3442466"/>
            <a:ext cx="2500829" cy="141577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Экспертный семинар по обсуждению методов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психодиагностики педагога-психолога ОО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15 ноября</a:t>
            </a:r>
          </a:p>
        </p:txBody>
      </p:sp>
    </p:spTree>
    <p:extLst>
      <p:ext uri="{BB962C8B-B14F-4D97-AF65-F5344CB8AC3E}">
        <p14:creationId xmlns:p14="http://schemas.microsoft.com/office/powerpoint/2010/main" val="344772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088" y="1318996"/>
            <a:ext cx="915186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Верх-</a:t>
            </a:r>
            <a:r>
              <a:rPr lang="ru-RU" sz="1600" b="1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Исетский</a:t>
            </a:r>
            <a:r>
              <a:rPr lang="ru-RU" sz="1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район: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«ЦПМСС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«Речевой центр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»,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23», </a:t>
            </a:r>
          </a:p>
          <a:p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№ 168», «Лицей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12»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Железнодорожный </a:t>
            </a:r>
            <a:r>
              <a:rPr lang="ru-RU" sz="1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район: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148»,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127», </a:t>
            </a:r>
          </a:p>
          <a:p>
            <a:r>
              <a:rPr lang="ru-RU" sz="160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160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75»</a:t>
            </a:r>
            <a:r>
              <a:rPr lang="ru-RU" sz="160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/>
            </a:r>
            <a:br>
              <a:rPr lang="ru-RU" sz="160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</a:br>
            <a:r>
              <a:rPr lang="ru-RU" sz="1600" b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Кировский </a:t>
            </a:r>
            <a:r>
              <a:rPr lang="ru-RU" sz="1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район: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Екатеринбургская школа № 3»,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146», «Центр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образования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«Творчество»,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125»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Ленинский </a:t>
            </a:r>
            <a:r>
              <a:rPr lang="ru-RU" sz="1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район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Екатеринбургская школа-интернат «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Эверест», «Лицей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159», </a:t>
            </a:r>
          </a:p>
          <a:p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181»,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16», «Гимназия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120»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Октябрьский </a:t>
            </a:r>
            <a:r>
              <a:rPr lang="ru-RU" sz="1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район: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Екатеринбургская школа № 4»,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«ЦПМСС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«Эхо»,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60»,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62»,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92»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Орджоникидзевский </a:t>
            </a:r>
            <a:r>
              <a:rPr lang="ru-RU" sz="1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район: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Екатеринбургская школа-интернат 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9»,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107», </a:t>
            </a:r>
          </a:p>
          <a:p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«Екатеринбургская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школа-интернат № 13»,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178»,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81»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Чкаловский </a:t>
            </a:r>
            <a:r>
              <a:rPr lang="ru-RU" sz="1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район: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Екатеринбургская школа-интернат для детей, нуждающихся в длительном лечении», </a:t>
            </a:r>
            <a:endParaRPr lang="ru-RU" sz="16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«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Специальное учебно-воспитательное учреждение закрытого типа», </a:t>
            </a:r>
            <a:endParaRPr lang="ru-RU" sz="16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Школа № 18»,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102»,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106», «СОШ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131»</a:t>
            </a:r>
            <a:endParaRPr lang="ru-RU" sz="16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161088" y="249621"/>
            <a:ext cx="6447985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200" dirty="0"/>
              <a:t>Муниципальное образование </a:t>
            </a:r>
            <a:r>
              <a:rPr lang="ru-RU" sz="2200" dirty="0" smtClean="0"/>
              <a:t>«</a:t>
            </a:r>
            <a:r>
              <a:rPr lang="ru-RU" sz="2200" dirty="0"/>
              <a:t>город Екатеринбург»</a:t>
            </a:r>
            <a:endParaRPr sz="22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771238" y="1443447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477923" y="1015821"/>
            <a:ext cx="2500829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30 октября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</a:t>
            </a:r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овещание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по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промежуточным результатам апробации</a:t>
            </a:r>
            <a:endParaRPr lang="ru-RU" sz="16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60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Южный управленческий округ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02842" y="1274708"/>
            <a:ext cx="802675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Каменск-Уральский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№15», «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№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60», «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Каменск-Уральская школа»</a:t>
            </a:r>
            <a:endParaRPr lang="ru-RU" sz="18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Каменский район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</a:t>
            </a:r>
            <a:r>
              <a:rPr lang="ru-RU" sz="18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Колчеданская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школа-интернат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», «</a:t>
            </a:r>
            <a:r>
              <a:rPr lang="ru-RU" sz="18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Новоисетская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СОШ»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Арамиль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№1»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Асбест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</a:t>
            </a:r>
            <a:r>
              <a:rPr lang="ru-RU" sz="18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Асбестовская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школа-интернат»</a:t>
            </a:r>
            <a:endParaRPr lang="ru-RU" sz="18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Березовский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1», 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№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2», 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№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9», «Березовская школа»,</a:t>
            </a:r>
          </a:p>
          <a:p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      «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№ 29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 п. </a:t>
            </a:r>
            <a:r>
              <a:rPr lang="ru-RU" sz="18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Старопышминск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Белоярский район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«Белоярская СОШ № 1», 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«Студенческая СОШ № 12», «</a:t>
            </a:r>
            <a:r>
              <a:rPr lang="ru-RU" sz="18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Косулинская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СОШ № 8»</a:t>
            </a:r>
          </a:p>
          <a:p>
            <a:r>
              <a:rPr lang="ru-RU" sz="1800" b="1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Рефтинский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№15»</a:t>
            </a:r>
          </a:p>
          <a:p>
            <a:r>
              <a:rPr lang="ru-RU" sz="1800" b="1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Сухоложский</a:t>
            </a:r>
            <a:r>
              <a:rPr lang="ru-RU" sz="18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район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№4» с. Курьи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Сысерть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«Основная 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общеобразовательная школа №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15»</a:t>
            </a:r>
          </a:p>
          <a:p>
            <a:r>
              <a:rPr lang="ru-RU" sz="1800" b="1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Сысерсткий</a:t>
            </a:r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район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№8» с. </a:t>
            </a:r>
            <a:r>
              <a:rPr lang="ru-RU" sz="18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Кашино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№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18» п. Октябрьский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Заречный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18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</a:t>
            </a:r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№6», с. Мезенское</a:t>
            </a:r>
            <a:endParaRPr lang="ru-RU" sz="18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pic>
        <p:nvPicPr>
          <p:cNvPr id="6146" name="Picture 2" descr="https://upload.wikimedia.org/wikipedia/commons/thumb/c/c6/Sverdlovskaya-south.png/400px-Sverdlovskaya-sout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508" y="227874"/>
            <a:ext cx="1258777" cy="137836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488936" y="2768428"/>
            <a:ext cx="2500829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5 ноября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Онлайн - совещание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по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промежуточным результатам апробации</a:t>
            </a:r>
            <a:endParaRPr lang="ru-RU" sz="16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0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Западный управленческий округ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02842" y="1377980"/>
            <a:ext cx="80267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Первоуральск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№7», «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№9», «Лицей №21»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Верхняя Пышма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№2», «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№3»,</a:t>
            </a:r>
          </a:p>
          <a:p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«</a:t>
            </a:r>
            <a:r>
              <a:rPr lang="ru-RU" sz="20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Верхнепышминская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школа-интернат»</a:t>
            </a:r>
            <a:endParaRPr lang="ru-RU" sz="20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Дегтярск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№16»</a:t>
            </a:r>
          </a:p>
          <a:p>
            <a:r>
              <a:rPr lang="ru-RU" sz="20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Красноуфимск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20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Красноуфимская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школа»</a:t>
            </a:r>
            <a:endParaRPr lang="ru-RU" sz="20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2000" b="1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Красноуфимский</a:t>
            </a:r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район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Криулинская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СОШ»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	«</a:t>
            </a:r>
            <a:r>
              <a:rPr lang="ru-RU" sz="20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Красноуфимская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школа-интернат» д. Озерки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Нижнесергинский район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Бисертская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средняя школа №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2»</a:t>
            </a:r>
            <a:endParaRPr lang="ru-RU" sz="20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Полевской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«СОШ-лицей №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 4 «Эрудит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», «СОШ №8», «СОШ №14»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Ревда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№3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», 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№29», «</a:t>
            </a:r>
            <a:r>
              <a:rPr lang="ru-RU" sz="20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Ревдинская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школа», «Гимназия №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25»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Среднеуральск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№6»</a:t>
            </a:r>
          </a:p>
          <a:p>
            <a:r>
              <a:rPr lang="ru-RU" sz="2000" b="1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Шалинский</a:t>
            </a:r>
            <a:r>
              <a:rPr lang="ru-RU" sz="20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район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Шалинская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СОШ </a:t>
            </a:r>
            <a:r>
              <a:rPr lang="ru-RU" sz="20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 </a:t>
            </a:r>
            <a:r>
              <a:rPr lang="ru-RU" sz="20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45»</a:t>
            </a:r>
            <a:endParaRPr lang="ru-RU" sz="20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pic>
        <p:nvPicPr>
          <p:cNvPr id="7170" name="Picture 2" descr="https://upload.wikimedia.org/wikipedia/commons/thumb/c/cf/Sverdlovskaya-west.png/400px-Sverdlovskaya-we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366" y="219283"/>
            <a:ext cx="1274468" cy="139554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444869" y="1679113"/>
            <a:ext cx="2500829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7 ноября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Онлайн - совещание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по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промежуточным результатам апробации</a:t>
            </a:r>
            <a:endParaRPr lang="ru-RU" sz="16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41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Горнозаводской управленческий округ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7844" y="1474225"/>
            <a:ext cx="669927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Нижний </a:t>
            </a:r>
            <a:r>
              <a:rPr lang="ru-RU" sz="22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Т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агил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«Нижнетагильская школа-интернат»</a:t>
            </a:r>
          </a:p>
          <a:p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	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«Нижнетагильская школа-интернат №1»</a:t>
            </a:r>
          </a:p>
          <a:p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«СОШ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61»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	«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№64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</a:t>
            </a:r>
          </a:p>
          <a:p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«СОШ №144»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Кировград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№3»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Невьянск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№4»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Невьянский район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СОШ поселка 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Цементный»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Новоуральск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«Школа № 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ЗАТО Свободный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«Средняя школа № 25»</a:t>
            </a:r>
          </a:p>
        </p:txBody>
      </p:sp>
      <p:pic>
        <p:nvPicPr>
          <p:cNvPr id="2050" name="Picture 2" descr="https://upload.wikimedia.org/wikipedia/commons/thumb/9/9a/Sverdlovskaya-gz.png/400px-Sverdlovskaya-gz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000" y="227874"/>
            <a:ext cx="1258777" cy="137836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343969" y="2324339"/>
            <a:ext cx="2500829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11 ноября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Онлайн - совещание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по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промежуточным результатам апробации</a:t>
            </a:r>
            <a:endParaRPr lang="ru-RU" sz="16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67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20202" y="2910177"/>
            <a:ext cx="7983109" cy="1804946"/>
          </a:xfrm>
          <a:ln>
            <a:noFill/>
          </a:ln>
        </p:spPr>
        <p:txBody>
          <a:bodyPr/>
          <a:lstStyle/>
          <a:p>
            <a:pPr algn="ctr"/>
            <a:r>
              <a:rPr lang="ru-RU" sz="2200" dirty="0" smtClean="0">
                <a:solidFill>
                  <a:srgbClr val="002060"/>
                </a:solidFill>
              </a:rPr>
              <a:t>Васягина Наталия Николаевна</a:t>
            </a:r>
            <a:r>
              <a:rPr lang="ru-RU" sz="2200" b="0" dirty="0" smtClean="0">
                <a:solidFill>
                  <a:srgbClr val="002060"/>
                </a:solidFill>
              </a:rPr>
              <a:t> </a:t>
            </a:r>
            <a:r>
              <a:rPr lang="ru-RU" sz="2400" b="0" dirty="0" smtClean="0">
                <a:solidFill>
                  <a:srgbClr val="002060"/>
                </a:solidFill>
              </a:rPr>
              <a:t/>
            </a:r>
            <a:br>
              <a:rPr lang="ru-RU" sz="2400" b="0" dirty="0" smtClean="0">
                <a:solidFill>
                  <a:srgbClr val="002060"/>
                </a:solidFill>
              </a:rPr>
            </a:br>
            <a:r>
              <a:rPr lang="ru-RU" sz="1600" b="0" i="1" dirty="0" smtClean="0">
                <a:solidFill>
                  <a:srgbClr val="002060"/>
                </a:solidFill>
              </a:rPr>
              <a:t>Главный </a:t>
            </a:r>
            <a:r>
              <a:rPr lang="ru-RU" sz="1600" b="0" i="1" dirty="0">
                <a:solidFill>
                  <a:srgbClr val="002060"/>
                </a:solidFill>
              </a:rPr>
              <a:t>внештатный эксперт-психолог </a:t>
            </a:r>
            <a:r>
              <a:rPr lang="ru-RU" sz="1600" b="0" i="1" dirty="0" smtClean="0">
                <a:solidFill>
                  <a:srgbClr val="002060"/>
                </a:solidFill>
              </a:rPr>
              <a:t/>
            </a:r>
            <a:br>
              <a:rPr lang="ru-RU" sz="1600" b="0" i="1" dirty="0" smtClean="0">
                <a:solidFill>
                  <a:srgbClr val="002060"/>
                </a:solidFill>
              </a:rPr>
            </a:br>
            <a:r>
              <a:rPr lang="ru-RU" sz="1600" b="0" i="1" dirty="0" smtClean="0">
                <a:solidFill>
                  <a:srgbClr val="002060"/>
                </a:solidFill>
              </a:rPr>
              <a:t>Министерства </a:t>
            </a:r>
            <a:r>
              <a:rPr lang="ru-RU" sz="1600" b="0" i="1" dirty="0">
                <a:solidFill>
                  <a:srgbClr val="002060"/>
                </a:solidFill>
              </a:rPr>
              <a:t>образования и молодежной политики Свердловской области, </a:t>
            </a:r>
            <a:r>
              <a:rPr lang="ru-RU" sz="1600" b="0" i="1" dirty="0" smtClean="0">
                <a:solidFill>
                  <a:srgbClr val="002060"/>
                </a:solidFill>
              </a:rPr>
              <a:t/>
            </a:r>
            <a:br>
              <a:rPr lang="ru-RU" sz="1600" b="0" i="1" dirty="0" smtClean="0">
                <a:solidFill>
                  <a:srgbClr val="002060"/>
                </a:solidFill>
              </a:rPr>
            </a:br>
            <a:r>
              <a:rPr lang="ru-RU" sz="1600" b="0" i="1" dirty="0" smtClean="0">
                <a:solidFill>
                  <a:srgbClr val="002060"/>
                </a:solidFill>
              </a:rPr>
              <a:t>заведующий </a:t>
            </a:r>
            <a:r>
              <a:rPr lang="ru-RU" sz="1600" b="0" i="1" dirty="0">
                <a:solidFill>
                  <a:srgbClr val="002060"/>
                </a:solidFill>
              </a:rPr>
              <a:t>кафедрой психологии образования </a:t>
            </a:r>
            <a:r>
              <a:rPr lang="ru-RU" sz="1600" b="0" i="1" dirty="0" smtClean="0">
                <a:solidFill>
                  <a:srgbClr val="002060"/>
                </a:solidFill>
              </a:rPr>
              <a:t/>
            </a:r>
            <a:br>
              <a:rPr lang="ru-RU" sz="1600" b="0" i="1" dirty="0" smtClean="0">
                <a:solidFill>
                  <a:srgbClr val="002060"/>
                </a:solidFill>
              </a:rPr>
            </a:br>
            <a:r>
              <a:rPr lang="ru-RU" sz="1600" b="0" i="1" dirty="0" smtClean="0">
                <a:solidFill>
                  <a:srgbClr val="002060"/>
                </a:solidFill>
              </a:rPr>
              <a:t>ФГБОУ </a:t>
            </a:r>
            <a:r>
              <a:rPr lang="ru-RU" sz="1600" b="0" i="1" dirty="0">
                <a:solidFill>
                  <a:srgbClr val="002060"/>
                </a:solidFill>
              </a:rPr>
              <a:t>ВО «Уральский государственный педагогический университет», </a:t>
            </a:r>
            <a:r>
              <a:rPr lang="ru-RU" sz="1600" b="0" i="1" dirty="0" smtClean="0">
                <a:solidFill>
                  <a:srgbClr val="002060"/>
                </a:solidFill>
              </a:rPr>
              <a:t/>
            </a:r>
            <a:br>
              <a:rPr lang="ru-RU" sz="1600" b="0" i="1" dirty="0" smtClean="0">
                <a:solidFill>
                  <a:srgbClr val="002060"/>
                </a:solidFill>
              </a:rPr>
            </a:br>
            <a:r>
              <a:rPr lang="ru-RU" sz="1600" b="0" i="1" dirty="0" smtClean="0">
                <a:solidFill>
                  <a:srgbClr val="002060"/>
                </a:solidFill>
              </a:rPr>
              <a:t>доктор </a:t>
            </a:r>
            <a:r>
              <a:rPr lang="ru-RU" sz="1600" b="0" i="1" dirty="0">
                <a:solidFill>
                  <a:srgbClr val="002060"/>
                </a:solidFill>
              </a:rPr>
              <a:t>психологических наук, </a:t>
            </a:r>
            <a:r>
              <a:rPr lang="ru-RU" sz="1600" b="0" i="1" dirty="0" smtClean="0">
                <a:solidFill>
                  <a:srgbClr val="002060"/>
                </a:solidFill>
              </a:rPr>
              <a:t>профессор</a:t>
            </a:r>
            <a:endParaRPr lang="ru-RU" sz="1600" b="0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5861" y="667909"/>
            <a:ext cx="7927450" cy="19389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Методические рекомендации 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по созданию условий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для психологического сопровождения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обучающихся общеобразовательных организаций: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целевые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ориентиры, содержание, ожидаемые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результаты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931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Северный управленческий округ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74258" y="1714929"/>
            <a:ext cx="653736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Краснотурьинск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22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Краснотурьинская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школа-интернат»</a:t>
            </a:r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22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Красноуральск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22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Красноуральская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школа»</a:t>
            </a:r>
            <a:endParaRPr lang="ru-RU" sz="22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Лесной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«Школа города 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Лесного»</a:t>
            </a:r>
            <a:endParaRPr lang="ru-RU" sz="22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 «СОШ №64»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Серов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</a:t>
            </a:r>
            <a:r>
              <a:rPr lang="ru-RU" sz="22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Серовская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 № 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2»</a:t>
            </a:r>
          </a:p>
          <a:p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            «</a:t>
            </a:r>
            <a:r>
              <a:rPr lang="ru-RU" sz="22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Серовская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школа-интернат»</a:t>
            </a:r>
            <a:endParaRPr lang="ru-RU" dirty="0"/>
          </a:p>
        </p:txBody>
      </p:sp>
      <p:pic>
        <p:nvPicPr>
          <p:cNvPr id="5122" name="Picture 2" descr="https://upload.wikimedia.org/wikipedia/commons/thumb/e/eb/Sverdlovskaya-north.png/400px-Sverdlovskaya-nort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56" y="218332"/>
            <a:ext cx="1276205" cy="139744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99952" y="2279753"/>
            <a:ext cx="2500829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13 </a:t>
            </a:r>
            <a:r>
              <a:rPr lang="ru-RU" sz="24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ноября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Онлайн - совещание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по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промежуточным результатам апробации</a:t>
            </a:r>
            <a:endParaRPr lang="ru-RU" sz="16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93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Восточный управленческий округ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26" name="Picture 2" descr="https://upload.wikimedia.org/wikipedia/commons/thumb/a/ad/Sverdlovskaya-East.png/400px-Sverdlovskaya-Ea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000" y="227612"/>
            <a:ext cx="1259255" cy="137888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7669" y="1476497"/>
            <a:ext cx="6724918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Ирбит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№13»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Алапаевск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№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12»</a:t>
            </a:r>
          </a:p>
          <a:p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      «</a:t>
            </a:r>
            <a:r>
              <a:rPr lang="ru-RU" sz="22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Алапаевская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школа-интернат»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Артемовский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№56»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Артемовский район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«СОШ №9» п. </a:t>
            </a:r>
            <a:r>
              <a:rPr lang="ru-RU" sz="22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Буланаш</a:t>
            </a:r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2200" b="1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Байкаловский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район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</a:t>
            </a:r>
            <a:r>
              <a:rPr lang="ru-RU" sz="2200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Байкаловская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школа-интернат»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Камышлов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«Школа № 58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Реж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«Центр «Дар»</a:t>
            </a:r>
          </a:p>
          <a:p>
            <a:r>
              <a:rPr lang="ru-RU" sz="2200" b="1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Талицкий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район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«</a:t>
            </a:r>
            <a:r>
              <a:rPr lang="ru-RU" sz="2200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Буткинская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школа-интернат», с. Бутка</a:t>
            </a:r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Туринск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«Туринская школа-интернат»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488935" y="1772977"/>
            <a:ext cx="2500829" cy="12003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13 </a:t>
            </a:r>
            <a:r>
              <a:rPr lang="ru-RU" sz="24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ноября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Онлайн - совещание 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по </a:t>
            </a:r>
            <a:r>
              <a:rPr lang="ru-RU" sz="16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промежуточным результатам апробации</a:t>
            </a:r>
            <a:endParaRPr lang="ru-RU" sz="16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36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723447" y="371130"/>
            <a:ext cx="567466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Контрольно-обобщающий этап </a:t>
            </a:r>
            <a:r>
              <a:rPr lang="ru-RU" sz="2400" dirty="0"/>
              <a:t>апробации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7845" y="1624201"/>
            <a:ext cx="5002286" cy="21236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Представление отчетов</a:t>
            </a:r>
          </a:p>
          <a:p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бщеобразовательными организациями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– участниками апробации</a:t>
            </a:r>
            <a:endParaRPr lang="ru-RU" sz="2400" dirty="0"/>
          </a:p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 проведении </a:t>
            </a:r>
            <a:r>
              <a:rPr lang="ru-RU" sz="22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оценки эффективности психолого-педагогического сопровождения 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обучающихся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875267" y="3084883"/>
            <a:ext cx="3038430" cy="4924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Срок до 20 ноября</a:t>
            </a:r>
          </a:p>
        </p:txBody>
      </p:sp>
      <p:pic>
        <p:nvPicPr>
          <p:cNvPr id="2" name="Picture 2" descr="https://kissflow.com/wp-content/uploads/2017/01/GOOGLE-FORMS-WORKFLO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030" y="1312769"/>
            <a:ext cx="2532904" cy="134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29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8031" y="2667806"/>
            <a:ext cx="7983109" cy="1804946"/>
          </a:xfrm>
          <a:ln>
            <a:noFill/>
          </a:ln>
        </p:spPr>
        <p:txBody>
          <a:bodyPr/>
          <a:lstStyle/>
          <a:p>
            <a:pPr algn="ctr"/>
            <a:r>
              <a:rPr lang="ru-RU" dirty="0" err="1">
                <a:solidFill>
                  <a:srgbClr val="002060"/>
                </a:solidFill>
              </a:rPr>
              <a:t>Шемпелева</a:t>
            </a:r>
            <a:r>
              <a:rPr lang="ru-RU" dirty="0">
                <a:solidFill>
                  <a:srgbClr val="002060"/>
                </a:solidFill>
              </a:rPr>
              <a:t> Наталья Ивановна</a:t>
            </a:r>
            <a:r>
              <a:rPr lang="ru-RU" sz="2400" b="0" dirty="0" smtClean="0">
                <a:solidFill>
                  <a:srgbClr val="002060"/>
                </a:solidFill>
              </a:rPr>
              <a:t/>
            </a:r>
            <a:br>
              <a:rPr lang="ru-RU" sz="2400" b="0" dirty="0" smtClean="0">
                <a:solidFill>
                  <a:srgbClr val="002060"/>
                </a:solidFill>
              </a:rPr>
            </a:br>
            <a:r>
              <a:rPr lang="ru-RU" sz="1600" b="0" i="1" dirty="0">
                <a:solidFill>
                  <a:srgbClr val="002060"/>
                </a:solidFill>
              </a:rPr>
              <a:t>Заместитель директора (руководитель филиала) </a:t>
            </a:r>
            <a:r>
              <a:rPr lang="ru-RU" sz="1600" b="0" i="1" dirty="0" smtClean="0">
                <a:solidFill>
                  <a:srgbClr val="002060"/>
                </a:solidFill>
              </a:rPr>
              <a:t/>
            </a:r>
            <a:br>
              <a:rPr lang="ru-RU" sz="1600" b="0" i="1" dirty="0" smtClean="0">
                <a:solidFill>
                  <a:srgbClr val="002060"/>
                </a:solidFill>
              </a:rPr>
            </a:br>
            <a:r>
              <a:rPr lang="ru-RU" sz="1600" b="0" i="1" dirty="0" smtClean="0">
                <a:solidFill>
                  <a:srgbClr val="002060"/>
                </a:solidFill>
              </a:rPr>
              <a:t>ГБУ </a:t>
            </a:r>
            <a:r>
              <a:rPr lang="ru-RU" sz="1600" b="0" i="1" dirty="0">
                <a:solidFill>
                  <a:srgbClr val="002060"/>
                </a:solidFill>
              </a:rPr>
              <a:t>СО «Центр психолого-педагогической, медицинской и социальной помощи «Ладо»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5861" y="910280"/>
            <a:ext cx="7927450" cy="156966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Сопровождение апробации методических рекомендаций по психологическому сопровождению обучающихся общеобразовательных организаций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на территории Свердловской области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6488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4"/>
          <p:cNvSpPr txBox="1">
            <a:spLocks noGrp="1"/>
          </p:cNvSpPr>
          <p:nvPr>
            <p:ph type="title" idx="4294967295"/>
          </p:nvPr>
        </p:nvSpPr>
        <p:spPr>
          <a:xfrm>
            <a:off x="2258459" y="87775"/>
            <a:ext cx="6846942" cy="10663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ru-RU" sz="2400" dirty="0" smtClean="0">
                <a:solidFill>
                  <a:srgbClr val="002060"/>
                </a:solidFill>
              </a:rPr>
              <a:t>Региональный ресурсный центр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по психолого-педагогическому </a:t>
            </a:r>
            <a:r>
              <a:rPr lang="ru-RU" sz="2400" dirty="0" smtClean="0">
                <a:solidFill>
                  <a:srgbClr val="002060"/>
                </a:solidFill>
              </a:rPr>
              <a:t>сопровождению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на базе ГБУ СО «ЦППМСП «Ладо»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358" name="Google Shape;358;p2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3" name="TextBox 2"/>
          <p:cNvSpPr txBox="1"/>
          <p:nvPr/>
        </p:nvSpPr>
        <p:spPr>
          <a:xfrm>
            <a:off x="251785" y="3532416"/>
            <a:ext cx="471918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г. Екатеринбург,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ул. Машиностроителей, 8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(остановка «Церковь Рождества Христова»,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Автобусы: 08, 033, 060, 073. Троллейбус: 8)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933" y="1351489"/>
            <a:ext cx="4448806" cy="27295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54" y="844300"/>
            <a:ext cx="4176810" cy="268811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9186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/>
              <a:t>Муниципальное образование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/>
              <a:t>город Екатеринбург»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71238" y="1443447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028" name="Picture 4" descr="ÐÑÐ½Ð¸ÑÐ¸Ð¿Ð°Ð»ÑÐ½Ð¾Ðµ Ð¾Ð±ÑÐ°Ð·Ð¾Ð²Ð°Ð½Ð¸Ðµ Â«Ð³Ð¾ÑÐ¾Ð´Â ÐÐºÐ°ÑÐµÑÐ¸Ð½Ð±ÑÑÐ³Â» Ð½Ð° ÐºÐ°ÑÑ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000" y="222771"/>
            <a:ext cx="1150746" cy="138856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7844" y="1611338"/>
            <a:ext cx="7765267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Куратор апробации:</a:t>
            </a:r>
          </a:p>
          <a:p>
            <a:endParaRPr lang="ru-RU" sz="2400" b="1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22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Кольчугина Леся 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Геннадьевна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, директор МБУ ЕЦПППН «Диалог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</a:t>
            </a:r>
          </a:p>
          <a:p>
            <a:endParaRPr lang="ru-RU" sz="22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en-US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E-mail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  <a:hlinkClick r:id="rId4"/>
              </a:rPr>
              <a:t>dialog-eduekb@yandex.ru</a:t>
            </a:r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endParaRPr lang="ru-RU" sz="22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ru-RU" sz="22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Телефон: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+7-967-853-69-63</a:t>
            </a:r>
            <a:endParaRPr lang="ru-RU" sz="22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38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Южный управленческий округ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146" name="Picture 2" descr="https://upload.wikimedia.org/wikipedia/commons/thumb/c/c6/Sverdlovskaya-south.png/400px-Sverdlovskaya-sout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508" y="227874"/>
            <a:ext cx="1258777" cy="137836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752" y="1606235"/>
            <a:ext cx="8179471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Куратор апробации:</a:t>
            </a:r>
          </a:p>
          <a:p>
            <a:pPr lvl="0"/>
            <a:endParaRPr lang="ru-RU" sz="24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r>
              <a:rPr lang="ru-RU" sz="2200" b="1" dirty="0" err="1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Ибатуллина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Анастасия Владимировна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, руководитель отдела развития психологической службы образования и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службы медиации 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ГБУ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 «ЦППМСП «Ладо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</a:t>
            </a:r>
          </a:p>
          <a:p>
            <a:pPr lvl="0"/>
            <a:endParaRPr lang="ru-RU" sz="22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r>
              <a:rPr lang="en-US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E-mail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en-US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  <a:hlinkClick r:id="rId4"/>
              </a:rPr>
              <a:t>avorosh@gmail.com</a:t>
            </a:r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Телефон: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+7-902-44-29-160</a:t>
            </a:r>
            <a:endParaRPr lang="ru-RU" sz="22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2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Западный управленческий округ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170" name="Picture 2" descr="https://upload.wikimedia.org/wikipedia/commons/thumb/c/cf/Sverdlovskaya-west.png/400px-Sverdlovskaya-we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366" y="219283"/>
            <a:ext cx="1274468" cy="139554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57752" y="1606235"/>
            <a:ext cx="8179471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Куратор апробации:</a:t>
            </a:r>
          </a:p>
          <a:p>
            <a:pPr lvl="0"/>
            <a:endParaRPr lang="ru-RU" sz="24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r>
              <a:rPr lang="ru-RU" sz="2200" b="1" dirty="0" err="1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Шемпелева</a:t>
            </a:r>
            <a:r>
              <a:rPr lang="ru-RU" sz="22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Наталья Ивановна, 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Заместитель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директора (руководитель филиала) ГБУ СО «Центр психолого-педагогической, медицинской и социальной помощи «Ладо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»</a:t>
            </a:r>
          </a:p>
          <a:p>
            <a:pPr lvl="0"/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r>
              <a:rPr lang="en-US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E-mail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</a:t>
            </a:r>
            <a:r>
              <a:rPr lang="en-US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  <a:hlinkClick r:id="rId4"/>
              </a:rPr>
              <a:t>nat-shempeleva@yandex.ru</a:t>
            </a:r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Телефон: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+7-992-348-40-59</a:t>
            </a:r>
            <a:endParaRPr lang="ru-RU" sz="22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81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3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/>
              <a:t>Горнозаводской, Северный, Восточный управленческие округа</a:t>
            </a:r>
            <a:endParaRPr sz="2400" dirty="0"/>
          </a:p>
        </p:txBody>
      </p:sp>
      <p:sp>
        <p:nvSpPr>
          <p:cNvPr id="343" name="Google Shape;343;p2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grpSp>
        <p:nvGrpSpPr>
          <p:cNvPr id="344" name="Google Shape;344;p23"/>
          <p:cNvGrpSpPr/>
          <p:nvPr/>
        </p:nvGrpSpPr>
        <p:grpSpPr>
          <a:xfrm>
            <a:off x="307844" y="634299"/>
            <a:ext cx="318264" cy="282756"/>
            <a:chOff x="5292575" y="3681900"/>
            <a:chExt cx="420150" cy="373275"/>
          </a:xfrm>
        </p:grpSpPr>
        <p:sp>
          <p:nvSpPr>
            <p:cNvPr id="345" name="Google Shape;345;p2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050" name="Picture 2" descr="https://upload.wikimedia.org/wikipedia/commons/thumb/9/9a/Sverdlovskaya-gz.png/400px-Sverdlovskaya-gz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194" y="631201"/>
            <a:ext cx="869315" cy="9519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07844" y="1412670"/>
            <a:ext cx="817947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Куратор апробации:</a:t>
            </a:r>
          </a:p>
          <a:p>
            <a:pPr lvl="0"/>
            <a:endParaRPr lang="ru-RU" sz="24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r>
              <a:rPr lang="ru-RU" sz="22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Баринова Елена Сергеевна,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Руководитель службы по оказанию услуг психолого-педагогической, методической и консультативной поддержки гражданам, имеющим детей, 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ГБУ </a:t>
            </a:r>
            <a: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СО «Центр психолого-педагогической, медицинской и социальной помощи «Ладо»</a:t>
            </a:r>
            <a:br>
              <a:rPr lang="ru-RU" sz="22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</a:br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r>
              <a:rPr lang="en-US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E-mail</a:t>
            </a:r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: </a:t>
            </a:r>
            <a:r>
              <a:rPr lang="en-US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  <a:hlinkClick r:id="rId4"/>
              </a:rPr>
              <a:t>barinovaes@yandex.ru</a:t>
            </a:r>
            <a:endParaRPr lang="en-US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endParaRPr lang="ru-RU" sz="22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lvl="0"/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Телефон: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+7-9</a:t>
            </a:r>
            <a:r>
              <a:rPr lang="ru-RU" sz="22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12-69-13-662</a:t>
            </a:r>
            <a:endParaRPr lang="ru-RU" sz="22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pic>
        <p:nvPicPr>
          <p:cNvPr id="17" name="Picture 2" descr="https://upload.wikimedia.org/wikipedia/commons/thumb/e/eb/Sverdlovskaya-north.png/400px-Sverdlovskaya-north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177" y="152652"/>
            <a:ext cx="877046" cy="96036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s://upload.wikimedia.org/wikipedia/commons/thumb/a/ad/Sverdlovskaya-East.png/400px-Sverdlovskaya-Eas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109" y="1186229"/>
            <a:ext cx="884412" cy="96843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30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2742086" y="4051725"/>
            <a:ext cx="3894015" cy="58477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metod_recom@mail.ru</a:t>
            </a:r>
            <a:endParaRPr lang="ru-RU" sz="32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1201" y="183887"/>
            <a:ext cx="4493538" cy="83099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До 14 октября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отправить следующие сведения:</a:t>
            </a:r>
            <a:endParaRPr lang="ru-RU" sz="24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590" y="1014884"/>
            <a:ext cx="869500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1</a:t>
            </a:r>
            <a:r>
              <a:rPr lang="ru-RU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. Название своего управленческого округа </a:t>
            </a:r>
            <a:endParaRPr lang="en-US" sz="24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или МО «город Екатеринбург»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2. Наименование организации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3. ФИО педагога-психолога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4. </a:t>
            </a:r>
            <a:r>
              <a:rPr lang="en-US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E-mail </a:t>
            </a:r>
            <a:r>
              <a:rPr lang="ru-RU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педагога-психолога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5. Номер телефона педагога-психолога, </a:t>
            </a:r>
            <a:r>
              <a:rPr lang="ru-RU" sz="2400" i="1" u="sng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подключенный к </a:t>
            </a:r>
            <a:r>
              <a:rPr lang="en-US" sz="2400" i="1" u="sng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WhatsApp</a:t>
            </a:r>
            <a:endParaRPr lang="ru-RU" sz="2400" i="1" u="sng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algn="ctr"/>
            <a:endParaRPr lang="ru-RU" sz="2400" dirty="0" smtClean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на электронный адрес:</a:t>
            </a:r>
            <a:endParaRPr lang="ru-RU" sz="24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864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>
            <a:spLocks noGrp="1"/>
          </p:cNvSpPr>
          <p:nvPr>
            <p:ph type="title"/>
          </p:nvPr>
        </p:nvSpPr>
        <p:spPr>
          <a:xfrm>
            <a:off x="0" y="407623"/>
            <a:ext cx="6477917" cy="75115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3000" dirty="0"/>
              <a:t>Национальный </a:t>
            </a:r>
            <a:r>
              <a:rPr lang="ru-RU" sz="3000" dirty="0" smtClean="0"/>
              <a:t>проект «</a:t>
            </a:r>
            <a:r>
              <a:rPr lang="ru-RU" sz="3000" dirty="0"/>
              <a:t>Образование»</a:t>
            </a:r>
          </a:p>
        </p:txBody>
      </p:sp>
      <p:sp>
        <p:nvSpPr>
          <p:cNvPr id="192" name="Google Shape;192;p1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5" name="Прямоугольник 4"/>
          <p:cNvSpPr/>
          <p:nvPr/>
        </p:nvSpPr>
        <p:spPr>
          <a:xfrm>
            <a:off x="0" y="1320292"/>
            <a:ext cx="7098119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lvl="0">
              <a:buClr>
                <a:schemeClr val="accent1">
                  <a:lumMod val="75000"/>
                </a:schemeClr>
              </a:buClr>
              <a:buSzPts val="2400"/>
            </a:pPr>
            <a:r>
              <a:rPr lang="ru-RU" sz="2350" b="1" dirty="0" smtClean="0">
                <a:solidFill>
                  <a:srgbClr val="FFC000"/>
                </a:solidFill>
                <a:latin typeface="Roboto Condensed Light"/>
                <a:ea typeface="Roboto Condensed Light"/>
                <a:sym typeface="Roboto Condensed Light"/>
              </a:rPr>
              <a:t>Цели:</a:t>
            </a:r>
          </a:p>
          <a:p>
            <a:pPr marL="533400" lvl="0" indent="-457200">
              <a:buClr>
                <a:schemeClr val="accent1">
                  <a:lumMod val="75000"/>
                </a:schemeClr>
              </a:buClr>
              <a:buSzPts val="2400"/>
              <a:buFont typeface="+mj-lt"/>
              <a:buAutoNum type="arabicPeriod"/>
            </a:pP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Обеспечение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глобальной конкурентоспособности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российского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образования и вхождение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РФ в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число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10 ведущих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стран мира по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качеству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общего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образования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. </a:t>
            </a:r>
            <a:endParaRPr lang="ru-RU" sz="2350" b="1" dirty="0" smtClean="0">
              <a:solidFill>
                <a:srgbClr val="263248"/>
              </a:solidFill>
              <a:latin typeface="Roboto Condensed Light"/>
              <a:ea typeface="Roboto Condensed Light"/>
              <a:sym typeface="Roboto Condensed Light"/>
            </a:endParaRPr>
          </a:p>
          <a:p>
            <a:pPr marL="533400" lvl="0" indent="-457200">
              <a:buClr>
                <a:schemeClr val="accent1">
                  <a:lumMod val="75000"/>
                </a:schemeClr>
              </a:buClr>
              <a:buSzPts val="2400"/>
              <a:buFont typeface="+mj-lt"/>
              <a:buAutoNum type="arabicPeriod"/>
            </a:pPr>
            <a:endParaRPr lang="ru-RU" sz="2350" b="1" dirty="0" smtClean="0">
              <a:solidFill>
                <a:srgbClr val="263248"/>
              </a:solidFill>
              <a:latin typeface="Roboto Condensed Light"/>
              <a:ea typeface="Roboto Condensed Light"/>
              <a:sym typeface="Roboto Condensed Light"/>
            </a:endParaRPr>
          </a:p>
          <a:p>
            <a:pPr marL="533400" lvl="0" indent="-457200">
              <a:buClr>
                <a:schemeClr val="accent1">
                  <a:lumMod val="75000"/>
                </a:schemeClr>
              </a:buClr>
              <a:buSzPts val="2400"/>
              <a:buFont typeface="+mj-lt"/>
              <a:buAutoNum type="arabicPeriod"/>
            </a:pP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Воспитание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гармонично развитой и социально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ответственной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личности на основе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духовно-нравственных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ценностей народов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РФ,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исторических и национально-культурных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традиций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  <a:sym typeface="Roboto Condensed Light"/>
              </a:rPr>
              <a:t>.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182" y="70291"/>
            <a:ext cx="1417497" cy="14258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098119" y="2358416"/>
            <a:ext cx="1549178" cy="141577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FF98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Сроки реализации: </a:t>
            </a:r>
          </a:p>
          <a:p>
            <a:pPr algn="ctr"/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01.01.2019 - 31.12.2024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98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055" y="217714"/>
            <a:ext cx="3517374" cy="36110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0486" y="2133600"/>
            <a:ext cx="43508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Благодарим за внимание!</a:t>
            </a:r>
            <a:endParaRPr lang="ru-RU" sz="3000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679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4"/>
          <p:cNvSpPr txBox="1">
            <a:spLocks noGrp="1"/>
          </p:cNvSpPr>
          <p:nvPr>
            <p:ph type="title" idx="4294967295"/>
          </p:nvPr>
        </p:nvSpPr>
        <p:spPr>
          <a:xfrm>
            <a:off x="2258459" y="87775"/>
            <a:ext cx="6846942" cy="61239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>
                <a:solidFill>
                  <a:srgbClr val="3F5378"/>
                </a:solidFill>
              </a:rPr>
              <a:t>Федеральные проекты, </a:t>
            </a:r>
            <a:r>
              <a:rPr lang="ru-RU" sz="2400" dirty="0" smtClean="0">
                <a:solidFill>
                  <a:srgbClr val="3F5378"/>
                </a:solidFill>
              </a:rPr>
              <a:t/>
            </a:r>
            <a:br>
              <a:rPr lang="ru-RU" sz="2400" dirty="0" smtClean="0">
                <a:solidFill>
                  <a:srgbClr val="3F5378"/>
                </a:solidFill>
              </a:rPr>
            </a:br>
            <a:r>
              <a:rPr lang="ru-RU" sz="2400" dirty="0" smtClean="0">
                <a:solidFill>
                  <a:srgbClr val="3F5378"/>
                </a:solidFill>
              </a:rPr>
              <a:t>входящие </a:t>
            </a:r>
            <a:r>
              <a:rPr lang="ru-RU" sz="2400" dirty="0">
                <a:solidFill>
                  <a:srgbClr val="3F5378"/>
                </a:solidFill>
              </a:rPr>
              <a:t>в национальный </a:t>
            </a:r>
            <a:r>
              <a:rPr lang="ru-RU" sz="2400" dirty="0" smtClean="0">
                <a:solidFill>
                  <a:srgbClr val="3F5378"/>
                </a:solidFill>
              </a:rPr>
              <a:t>проект «Образование»</a:t>
            </a:r>
            <a:endParaRPr sz="2400" dirty="0">
              <a:solidFill>
                <a:srgbClr val="3F5378"/>
              </a:solidFill>
            </a:endParaRPr>
          </a:p>
        </p:txBody>
      </p:sp>
      <p:sp>
        <p:nvSpPr>
          <p:cNvPr id="358" name="Google Shape;358;p2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158997" y="1008648"/>
            <a:ext cx="512031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b="1" dirty="0">
                <a:solidFill>
                  <a:srgbClr val="263248"/>
                </a:solidFill>
                <a:latin typeface="Roboto Condensed Light"/>
                <a:ea typeface="Roboto Condensed Light"/>
              </a:rPr>
              <a:t>Современная школа</a:t>
            </a:r>
          </a:p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Успех </a:t>
            </a:r>
            <a:r>
              <a:rPr lang="ru-RU" sz="24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каждого ребенка</a:t>
            </a:r>
          </a:p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Поддержка </a:t>
            </a:r>
            <a:r>
              <a:rPr lang="ru-RU" sz="24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семей, имеющих детей</a:t>
            </a:r>
          </a:p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Цифровая </a:t>
            </a:r>
            <a:r>
              <a:rPr lang="ru-RU" sz="24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образовательная среда</a:t>
            </a:r>
          </a:p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Учитель </a:t>
            </a:r>
            <a:r>
              <a:rPr lang="ru-RU" sz="24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будущего</a:t>
            </a:r>
          </a:p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Молодые </a:t>
            </a:r>
            <a:r>
              <a:rPr lang="ru-RU" sz="24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профессионалы</a:t>
            </a:r>
          </a:p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Новые </a:t>
            </a:r>
            <a:r>
              <a:rPr lang="ru-RU" sz="24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возможности для каждого</a:t>
            </a:r>
          </a:p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Социальная </a:t>
            </a:r>
            <a:r>
              <a:rPr lang="ru-RU" sz="24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активность</a:t>
            </a:r>
          </a:p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Экспорт </a:t>
            </a:r>
            <a:r>
              <a:rPr lang="ru-RU" sz="24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образования</a:t>
            </a:r>
          </a:p>
          <a:p>
            <a:pPr marL="457200" indent="-381000">
              <a:buClr>
                <a:srgbClr val="C7D3E6"/>
              </a:buClr>
              <a:buSzPts val="2400"/>
              <a:buFont typeface="Roboto Condensed Light"/>
              <a:buChar char="▰"/>
            </a:pPr>
            <a:r>
              <a:rPr lang="ru-RU" sz="24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Социальные </a:t>
            </a:r>
            <a:r>
              <a:rPr lang="ru-RU" sz="24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лифты для каждого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502" y="1008648"/>
            <a:ext cx="3091199" cy="379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7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4"/>
          <p:cNvSpPr txBox="1">
            <a:spLocks noGrp="1"/>
          </p:cNvSpPr>
          <p:nvPr>
            <p:ph type="title" idx="4294967295"/>
          </p:nvPr>
        </p:nvSpPr>
        <p:spPr>
          <a:xfrm>
            <a:off x="2258459" y="76758"/>
            <a:ext cx="5938090" cy="61239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</a:gra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 smtClean="0">
                <a:solidFill>
                  <a:srgbClr val="3F5378"/>
                </a:solidFill>
              </a:rPr>
              <a:t>Федеральный проект «Современная школа»</a:t>
            </a:r>
            <a:endParaRPr sz="2400" dirty="0">
              <a:solidFill>
                <a:srgbClr val="3F5378"/>
              </a:solidFill>
            </a:endParaRPr>
          </a:p>
        </p:txBody>
      </p:sp>
      <p:sp>
        <p:nvSpPr>
          <p:cNvPr id="358" name="Google Shape;358;p2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275422" y="700165"/>
            <a:ext cx="8549089" cy="4362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>
              <a:buClr>
                <a:srgbClr val="C7D3E6"/>
              </a:buClr>
              <a:buSzPts val="2400"/>
            </a:pPr>
            <a:r>
              <a:rPr lang="ru-RU" sz="2600" b="1" dirty="0">
                <a:solidFill>
                  <a:srgbClr val="FFC000"/>
                </a:solidFill>
                <a:latin typeface="Roboto Condensed Light"/>
                <a:ea typeface="Roboto Condensed Light"/>
              </a:rPr>
              <a:t>Цель </a:t>
            </a:r>
            <a:r>
              <a:rPr lang="ru-RU" sz="2600" b="1" dirty="0" smtClean="0">
                <a:solidFill>
                  <a:srgbClr val="FFC000"/>
                </a:solidFill>
                <a:latin typeface="Roboto Condensed Light"/>
                <a:ea typeface="Roboto Condensed Light"/>
              </a:rPr>
              <a:t>проекта</a:t>
            </a:r>
            <a:r>
              <a:rPr lang="ru-RU" sz="2600" b="1" dirty="0">
                <a:solidFill>
                  <a:srgbClr val="FFC000"/>
                </a:solidFill>
                <a:latin typeface="Roboto Condensed Light"/>
                <a:ea typeface="Roboto Condensed Light"/>
              </a:rPr>
              <a:t>: </a:t>
            </a:r>
            <a:r>
              <a:rPr lang="ru-RU" sz="2000" b="1" dirty="0" smtClean="0">
                <a:solidFill>
                  <a:srgbClr val="002060"/>
                </a:solidFill>
                <a:latin typeface="Roboto Condensed Light"/>
                <a:ea typeface="Roboto Condensed Light"/>
              </a:rPr>
              <a:t>(указ Президента РФ от 07 мая 2018 г. №204)</a:t>
            </a:r>
            <a:endParaRPr lang="ru-RU" sz="2600" b="1" dirty="0">
              <a:solidFill>
                <a:srgbClr val="FFC000"/>
              </a:solidFill>
              <a:latin typeface="Roboto Condensed Light"/>
              <a:ea typeface="Roboto Condensed Light"/>
            </a:endParaRPr>
          </a:p>
          <a:p>
            <a:pPr marL="76200">
              <a:buClr>
                <a:srgbClr val="C7D3E6"/>
              </a:buClr>
              <a:buSzPts val="2400"/>
            </a:pPr>
            <a:r>
              <a:rPr lang="ru-RU" sz="22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внедрение </a:t>
            </a:r>
            <a:r>
              <a:rPr lang="ru-RU" sz="22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к 2024 </a:t>
            </a:r>
            <a:r>
              <a:rPr lang="ru-RU" sz="22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году во </a:t>
            </a:r>
            <a:r>
              <a:rPr lang="ru-RU" sz="220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всех образовательных организациях на уровнях основного общего и среднего образования новых методов обучения и воспитания, образовательных технологий, обеспечивающих освоение обучающимися базовых навыков и умений, повышение их мотивации к обучению и вовлеченности в образовательный </a:t>
            </a:r>
            <a:r>
              <a:rPr lang="ru-RU" sz="220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процесс</a:t>
            </a:r>
          </a:p>
          <a:p>
            <a:pPr marL="76200">
              <a:buClr>
                <a:srgbClr val="C7D3E6"/>
              </a:buClr>
              <a:buSzPts val="2400"/>
            </a:pPr>
            <a:r>
              <a:rPr lang="ru-RU" sz="2400" b="1" dirty="0" smtClean="0">
                <a:solidFill>
                  <a:srgbClr val="FFC000"/>
                </a:solidFill>
                <a:latin typeface="Roboto Condensed Light"/>
                <a:ea typeface="Roboto Condensed Light"/>
              </a:rPr>
              <a:t>Одна из задач: </a:t>
            </a:r>
            <a:endParaRPr lang="ru-RU" sz="2400" b="1" dirty="0">
              <a:solidFill>
                <a:srgbClr val="FFC000"/>
              </a:solidFill>
              <a:latin typeface="Roboto Condensed Light"/>
              <a:ea typeface="Roboto Condensed Light"/>
            </a:endParaRPr>
          </a:p>
          <a:p>
            <a:pPr marL="76200">
              <a:buClr>
                <a:srgbClr val="C7D3E6"/>
              </a:buClr>
              <a:buSzPts val="2400"/>
            </a:pP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На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основе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апробации </a:t>
            </a:r>
            <a:r>
              <a:rPr lang="ru-RU" sz="235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по </a:t>
            </a:r>
            <a:r>
              <a:rPr lang="ru-RU" sz="235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созданию условий для психологического сопровождения </a:t>
            </a:r>
            <a:r>
              <a:rPr lang="ru-RU" sz="235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обучающихся общеобразовательных </a:t>
            </a:r>
            <a:r>
              <a:rPr lang="ru-RU" sz="2350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организаций не менее чем в 5 субъектах </a:t>
            </a:r>
            <a:r>
              <a:rPr lang="ru-RU" sz="2350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РФ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сформировать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методические рекомендации по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системе функционирования </a:t>
            </a:r>
            <a:r>
              <a:rPr lang="ru-RU" sz="2350" b="1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психологических служб в </a:t>
            </a:r>
            <a:r>
              <a:rPr lang="ru-RU" sz="2350" b="1" dirty="0" smtClean="0">
                <a:solidFill>
                  <a:srgbClr val="263248"/>
                </a:solidFill>
                <a:latin typeface="Roboto Condensed Light"/>
                <a:ea typeface="Roboto Condensed Light"/>
              </a:rPr>
              <a:t>общеобразовательных организациях</a:t>
            </a:r>
            <a:endParaRPr lang="ru-RU" sz="2350" b="1" dirty="0">
              <a:solidFill>
                <a:srgbClr val="263248"/>
              </a:solidFill>
              <a:latin typeface="Roboto Condensed Light"/>
              <a:ea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28408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4"/>
          <p:cNvSpPr txBox="1">
            <a:spLocks noGrp="1"/>
          </p:cNvSpPr>
          <p:nvPr>
            <p:ph type="title" idx="4294967295"/>
          </p:nvPr>
        </p:nvSpPr>
        <p:spPr>
          <a:xfrm>
            <a:off x="1564293" y="-15208"/>
            <a:ext cx="7381301" cy="12216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2060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600" dirty="0">
                <a:solidFill>
                  <a:srgbClr val="002060"/>
                </a:solidFill>
              </a:rPr>
              <a:t>Методические рекомендации</a:t>
            </a:r>
            <a:r>
              <a:rPr lang="ru-RU" sz="2400" dirty="0">
                <a:solidFill>
                  <a:srgbClr val="3F5378"/>
                </a:solidFill>
              </a:rPr>
              <a:t/>
            </a:r>
            <a:br>
              <a:rPr lang="ru-RU" sz="2400" dirty="0">
                <a:solidFill>
                  <a:srgbClr val="3F5378"/>
                </a:solidFill>
              </a:rPr>
            </a:br>
            <a:r>
              <a:rPr lang="ru-RU" sz="2200" b="0" dirty="0">
                <a:solidFill>
                  <a:srgbClr val="3F5378"/>
                </a:solidFill>
              </a:rPr>
              <a:t>по созданию </a:t>
            </a:r>
            <a:r>
              <a:rPr lang="ru-RU" sz="2200" b="0" dirty="0" smtClean="0">
                <a:solidFill>
                  <a:srgbClr val="3F5378"/>
                </a:solidFill>
              </a:rPr>
              <a:t>условий для психологического сопровождения</a:t>
            </a:r>
            <a:br>
              <a:rPr lang="ru-RU" sz="2200" b="0" dirty="0" smtClean="0">
                <a:solidFill>
                  <a:srgbClr val="3F5378"/>
                </a:solidFill>
              </a:rPr>
            </a:br>
            <a:r>
              <a:rPr lang="ru-RU" sz="2200" b="0" dirty="0" smtClean="0">
                <a:solidFill>
                  <a:srgbClr val="3F5378"/>
                </a:solidFill>
              </a:rPr>
              <a:t>обучающихся </a:t>
            </a:r>
            <a:r>
              <a:rPr lang="ru-RU" sz="2200" b="0" dirty="0">
                <a:solidFill>
                  <a:srgbClr val="3F5378"/>
                </a:solidFill>
              </a:rPr>
              <a:t>общеобразовательных организаций  </a:t>
            </a:r>
            <a:endParaRPr sz="2200" b="0" dirty="0">
              <a:solidFill>
                <a:srgbClr val="3F5378"/>
              </a:solidFill>
            </a:endParaRPr>
          </a:p>
        </p:txBody>
      </p:sp>
      <p:sp>
        <p:nvSpPr>
          <p:cNvPr id="358" name="Google Shape;358;p2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528810" y="3024213"/>
            <a:ext cx="8317734" cy="193899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76200">
              <a:buClr>
                <a:srgbClr val="C7D3E6"/>
              </a:buClr>
              <a:buSzPts val="2400"/>
            </a:pPr>
            <a:r>
              <a:rPr lang="ru-RU" sz="2000" b="1" dirty="0">
                <a:solidFill>
                  <a:srgbClr val="263248"/>
                </a:solidFill>
                <a:latin typeface="Roboto Condensed Light"/>
                <a:ea typeface="Roboto Condensed Light"/>
              </a:rPr>
              <a:t>В основе методических рекомендаций лежит методология </a:t>
            </a:r>
            <a:r>
              <a:rPr lang="ru-RU" sz="2000" b="1" dirty="0">
                <a:solidFill>
                  <a:schemeClr val="accent2"/>
                </a:solidFill>
                <a:latin typeface="Roboto Condensed Light"/>
                <a:ea typeface="Roboto Condensed Light"/>
              </a:rPr>
              <a:t>системно-</a:t>
            </a:r>
            <a:r>
              <a:rPr lang="ru-RU" sz="2000" b="1" dirty="0" err="1">
                <a:solidFill>
                  <a:schemeClr val="accent2"/>
                </a:solidFill>
                <a:latin typeface="Roboto Condensed Light"/>
                <a:ea typeface="Roboto Condensed Light"/>
              </a:rPr>
              <a:t>деятельностного</a:t>
            </a:r>
            <a:r>
              <a:rPr lang="ru-RU" sz="2000" b="1" dirty="0">
                <a:solidFill>
                  <a:schemeClr val="accent2"/>
                </a:solidFill>
                <a:latin typeface="Roboto Condensed Light"/>
                <a:ea typeface="Roboto Condensed Light"/>
              </a:rPr>
              <a:t> подхода,</a:t>
            </a:r>
            <a:r>
              <a:rPr lang="ru-RU" sz="2000" b="1" dirty="0">
                <a:solidFill>
                  <a:srgbClr val="263248"/>
                </a:solidFill>
                <a:latin typeface="Roboto Condensed Light"/>
                <a:ea typeface="Roboto Condensed Light"/>
              </a:rPr>
              <a:t> на основе которого в общеобразовательной организации создаются психологически комфортные условия, направленные на обеспечение равных возможностей в достижении обучающимися образовательных результатов освоения основных образовательных программ общего образования.</a:t>
            </a:r>
            <a:endParaRPr lang="ru-RU" sz="2000" dirty="0">
              <a:solidFill>
                <a:srgbClr val="263248"/>
              </a:solidFill>
              <a:latin typeface="Roboto Condensed Light"/>
              <a:ea typeface="Roboto Condensed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337" y="1284306"/>
            <a:ext cx="8725257" cy="1661993"/>
          </a:xfrm>
          <a:prstGeom prst="rect">
            <a:avLst/>
          </a:prstGeom>
          <a:solidFill>
            <a:schemeClr val="lt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Разработчики: </a:t>
            </a:r>
            <a:r>
              <a:rPr lang="ru-RU" sz="2000" i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Федеральный </a:t>
            </a:r>
            <a:r>
              <a:rPr lang="ru-RU" sz="2000" i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ресурсный</a:t>
            </a:r>
            <a:r>
              <a:rPr lang="en-US" sz="2000" i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ru-RU" sz="2000" i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центр психологической службы в системе </a:t>
            </a:r>
            <a:r>
              <a:rPr lang="ru-RU" sz="2000" i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образования, Психологический </a:t>
            </a:r>
            <a:r>
              <a:rPr lang="ru-RU" sz="2000" i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Институт </a:t>
            </a:r>
            <a:r>
              <a:rPr lang="ru-RU" sz="2000" i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РАО, специалисты, работающие </a:t>
            </a:r>
            <a:r>
              <a:rPr lang="ru-RU" sz="2000" i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в сфере психологического сопровождения образования из Ярославской, Самарской, Свердловской, Кемеровской, Ростовской, Тульской, Ленинградской областей, Хабаровского и Ставропольского краев</a:t>
            </a:r>
            <a:endParaRPr lang="ru-RU" sz="2000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24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8"/>
          <p:cNvSpPr txBox="1">
            <a:spLocks noGrp="1"/>
          </p:cNvSpPr>
          <p:nvPr>
            <p:ph type="title"/>
          </p:nvPr>
        </p:nvSpPr>
        <p:spPr>
          <a:xfrm>
            <a:off x="159026" y="277970"/>
            <a:ext cx="6825667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dirty="0" smtClean="0"/>
              <a:t>Содержание методических рекомендаций</a:t>
            </a:r>
            <a:endParaRPr dirty="0"/>
          </a:p>
        </p:txBody>
      </p:sp>
      <p:sp>
        <p:nvSpPr>
          <p:cNvPr id="443" name="Google Shape;443;p28"/>
          <p:cNvSpPr txBox="1">
            <a:spLocks noGrp="1"/>
          </p:cNvSpPr>
          <p:nvPr>
            <p:ph type="body" idx="1"/>
          </p:nvPr>
        </p:nvSpPr>
        <p:spPr>
          <a:xfrm>
            <a:off x="0" y="1470766"/>
            <a:ext cx="2194560" cy="15224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None/>
            </a:pPr>
            <a:r>
              <a:rPr lang="ru-RU" sz="1600" b="1" dirty="0"/>
              <a:t>Нормативно-правовые основы деятельности психолога общеобразовательной организации </a:t>
            </a:r>
            <a:r>
              <a:rPr lang="ru-RU" sz="1600" dirty="0"/>
              <a:t>	</a:t>
            </a:r>
          </a:p>
        </p:txBody>
      </p:sp>
      <p:sp>
        <p:nvSpPr>
          <p:cNvPr id="444" name="Google Shape;444;p28"/>
          <p:cNvSpPr txBox="1">
            <a:spLocks noGrp="1"/>
          </p:cNvSpPr>
          <p:nvPr>
            <p:ph type="body" idx="2"/>
          </p:nvPr>
        </p:nvSpPr>
        <p:spPr>
          <a:xfrm>
            <a:off x="4094921" y="1590191"/>
            <a:ext cx="2504661" cy="14467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None/>
            </a:pPr>
            <a:r>
              <a:rPr lang="ru-RU" sz="1600" b="1" dirty="0" smtClean="0"/>
              <a:t>Основные </a:t>
            </a:r>
            <a:r>
              <a:rPr lang="ru-RU" sz="1600" b="1" dirty="0"/>
              <a:t>направления деятельности педагога-психолога на разных уровнях общего образования </a:t>
            </a:r>
            <a:r>
              <a:rPr lang="ru-RU" sz="1600" dirty="0"/>
              <a:t>	</a:t>
            </a:r>
          </a:p>
        </p:txBody>
      </p:sp>
      <p:sp>
        <p:nvSpPr>
          <p:cNvPr id="445" name="Google Shape;445;p28"/>
          <p:cNvSpPr txBox="1">
            <a:spLocks noGrp="1"/>
          </p:cNvSpPr>
          <p:nvPr>
            <p:ph type="body" idx="3"/>
          </p:nvPr>
        </p:nvSpPr>
        <p:spPr>
          <a:xfrm>
            <a:off x="6569454" y="876627"/>
            <a:ext cx="2480862" cy="14431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b="1" dirty="0"/>
              <a:t>Виды работ, трудовые функции и трудовые действия педагога-психолога общеобразовательной организации</a:t>
            </a:r>
            <a:endParaRPr sz="1600" b="1" dirty="0"/>
          </a:p>
        </p:txBody>
      </p:sp>
      <p:sp>
        <p:nvSpPr>
          <p:cNvPr id="446" name="Google Shape;446;p2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447" name="Google Shape;447;p28"/>
          <p:cNvSpPr txBox="1">
            <a:spLocks noGrp="1"/>
          </p:cNvSpPr>
          <p:nvPr>
            <p:ph type="body" idx="1"/>
          </p:nvPr>
        </p:nvSpPr>
        <p:spPr>
          <a:xfrm>
            <a:off x="71790" y="3510497"/>
            <a:ext cx="2247900" cy="13239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b="1" dirty="0"/>
              <a:t>Организация деятельности педагога-психолога общеобразовательной организации</a:t>
            </a:r>
          </a:p>
        </p:txBody>
      </p:sp>
      <p:sp>
        <p:nvSpPr>
          <p:cNvPr id="448" name="Google Shape;448;p28"/>
          <p:cNvSpPr txBox="1">
            <a:spLocks noGrp="1"/>
          </p:cNvSpPr>
          <p:nvPr>
            <p:ph type="body" idx="2"/>
          </p:nvPr>
        </p:nvSpPr>
        <p:spPr>
          <a:xfrm>
            <a:off x="2162300" y="3247243"/>
            <a:ext cx="2369725" cy="17486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400"/>
              <a:buNone/>
            </a:pPr>
            <a:r>
              <a:rPr lang="ru-RU" sz="1600" b="1" dirty="0"/>
              <a:t>Кадровое и материально-техническое обеспечение деятельности</a:t>
            </a:r>
          </a:p>
          <a:p>
            <a:pPr marL="0" lvl="0" indent="0">
              <a:spcBef>
                <a:spcPts val="0"/>
              </a:spcBef>
              <a:buSzPts val="2400"/>
              <a:buNone/>
            </a:pPr>
            <a:r>
              <a:rPr lang="ru-RU" sz="1600" b="1" dirty="0" smtClean="0"/>
              <a:t>по </a:t>
            </a:r>
            <a:r>
              <a:rPr lang="ru-RU" sz="1600" b="1" dirty="0"/>
              <a:t>психологическому сопровождению общеобразовательной организации</a:t>
            </a:r>
          </a:p>
        </p:txBody>
      </p:sp>
      <p:sp>
        <p:nvSpPr>
          <p:cNvPr id="449" name="Google Shape;449;p28"/>
          <p:cNvSpPr txBox="1">
            <a:spLocks noGrp="1"/>
          </p:cNvSpPr>
          <p:nvPr>
            <p:ph type="body" idx="3"/>
          </p:nvPr>
        </p:nvSpPr>
        <p:spPr>
          <a:xfrm>
            <a:off x="6485414" y="2597488"/>
            <a:ext cx="2648941" cy="24531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2400"/>
              <a:buNone/>
            </a:pPr>
            <a:r>
              <a:rPr lang="ru-RU" sz="1600" b="1" dirty="0"/>
              <a:t>Система оценки эффективности деятельности педагога-психолога общеобразовательной организации в соответствии с основными направлениями деятельности</a:t>
            </a:r>
            <a:endParaRPr sz="1200" dirty="0"/>
          </a:p>
        </p:txBody>
      </p:sp>
      <p:sp>
        <p:nvSpPr>
          <p:cNvPr id="23" name="Google Shape;618;p37"/>
          <p:cNvSpPr/>
          <p:nvPr/>
        </p:nvSpPr>
        <p:spPr>
          <a:xfrm>
            <a:off x="723690" y="1343320"/>
            <a:ext cx="492860" cy="254892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solidFill>
            <a:srgbClr val="FFFF00"/>
          </a:solidFill>
          <a:ln w="12175" cap="rnd" cmpd="sng">
            <a:solidFill>
              <a:srgbClr val="FF98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65525" y="1774978"/>
            <a:ext cx="19293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Принципы работы педагога-психолога общеобразовательной организации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10200" y="3426188"/>
            <a:ext cx="21814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Методическое обеспечение деятельности педагога-психолога общеобразовательной организации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015" y="1464068"/>
            <a:ext cx="5064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273" y="1464067"/>
            <a:ext cx="5064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472" y="502897"/>
            <a:ext cx="5064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92" y="3233407"/>
            <a:ext cx="5064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014" y="2965120"/>
            <a:ext cx="5064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928" y="3063654"/>
            <a:ext cx="5064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383" y="2724926"/>
            <a:ext cx="5064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64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4"/>
          <p:cNvSpPr txBox="1">
            <a:spLocks noGrp="1"/>
          </p:cNvSpPr>
          <p:nvPr>
            <p:ph type="title" idx="4294967295"/>
          </p:nvPr>
        </p:nvSpPr>
        <p:spPr>
          <a:xfrm>
            <a:off x="2258459" y="87775"/>
            <a:ext cx="6846942" cy="61239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400" dirty="0">
                <a:solidFill>
                  <a:srgbClr val="3F5378"/>
                </a:solidFill>
              </a:rPr>
              <a:t>Области применения методических рекомендаций</a:t>
            </a:r>
          </a:p>
        </p:txBody>
      </p:sp>
      <p:sp>
        <p:nvSpPr>
          <p:cNvPr id="358" name="Google Shape;358;p24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5224" y="823079"/>
            <a:ext cx="4880471" cy="584359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6200">
              <a:buClr>
                <a:srgbClr val="C7D3E6"/>
              </a:buClr>
              <a:buSzPts val="2400"/>
            </a:pPr>
            <a:r>
              <a:rPr lang="ru-RU" sz="1600" b="1" dirty="0" smtClean="0">
                <a:solidFill>
                  <a:srgbClr val="002060"/>
                </a:solidFill>
                <a:latin typeface="Roboto Condensed Light"/>
                <a:ea typeface="Roboto Condensed Light"/>
              </a:rPr>
              <a:t>- при </a:t>
            </a:r>
            <a:r>
              <a:rPr lang="ru-RU" sz="1600" b="1" dirty="0">
                <a:solidFill>
                  <a:srgbClr val="002060"/>
                </a:solidFill>
                <a:latin typeface="Roboto Condensed Light"/>
                <a:ea typeface="Roboto Condensed Light"/>
              </a:rPr>
              <a:t>планировании и организации деятельности педагога-психолога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65224" y="1603280"/>
            <a:ext cx="4880472" cy="609033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6200">
              <a:buClr>
                <a:srgbClr val="C7D3E6"/>
              </a:buClr>
              <a:buSzPts val="2400"/>
            </a:pPr>
            <a:r>
              <a:rPr lang="ru-RU" sz="1600" b="1" dirty="0" smtClean="0">
                <a:solidFill>
                  <a:srgbClr val="002060"/>
                </a:solidFill>
                <a:latin typeface="Roboto Condensed Light"/>
                <a:ea typeface="Roboto Condensed Light"/>
              </a:rPr>
              <a:t>- при </a:t>
            </a:r>
            <a:r>
              <a:rPr lang="ru-RU" sz="1600" b="1" dirty="0">
                <a:solidFill>
                  <a:srgbClr val="002060"/>
                </a:solidFill>
                <a:latin typeface="Roboto Condensed Light"/>
                <a:ea typeface="Roboto Condensed Light"/>
              </a:rPr>
              <a:t>разработке должностных обязанностей педагога-психолога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65224" y="2448851"/>
            <a:ext cx="4880472" cy="577476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6200">
              <a:buClr>
                <a:srgbClr val="C7D3E6"/>
              </a:buClr>
              <a:buSzPts val="2400"/>
            </a:pPr>
            <a:r>
              <a:rPr lang="ru-RU" sz="1600" b="1" dirty="0" smtClean="0">
                <a:solidFill>
                  <a:srgbClr val="002060"/>
                </a:solidFill>
                <a:latin typeface="Roboto Condensed Light"/>
                <a:ea typeface="Roboto Condensed Light"/>
              </a:rPr>
              <a:t>- при </a:t>
            </a:r>
            <a:r>
              <a:rPr lang="ru-RU" sz="1600" b="1" dirty="0">
                <a:solidFill>
                  <a:srgbClr val="002060"/>
                </a:solidFill>
                <a:latin typeface="Roboto Condensed Light"/>
                <a:ea typeface="Roboto Condensed Light"/>
              </a:rPr>
              <a:t>техническом и методическом оснащении рабочего места педагога-психолога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65224" y="3245010"/>
            <a:ext cx="4880473" cy="577476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6200">
              <a:buClr>
                <a:srgbClr val="C7D3E6"/>
              </a:buClr>
              <a:buSzPts val="2400"/>
            </a:pPr>
            <a:r>
              <a:rPr lang="ru-RU" sz="1600" b="1" dirty="0" smtClean="0">
                <a:solidFill>
                  <a:srgbClr val="002060"/>
                </a:solidFill>
                <a:latin typeface="Roboto Condensed Light"/>
                <a:ea typeface="Roboto Condensed Light"/>
              </a:rPr>
              <a:t>- при </a:t>
            </a:r>
            <a:r>
              <a:rPr lang="ru-RU" sz="1600" b="1" dirty="0">
                <a:solidFill>
                  <a:srgbClr val="002060"/>
                </a:solidFill>
                <a:latin typeface="Roboto Condensed Light"/>
                <a:ea typeface="Roboto Condensed Light"/>
              </a:rPr>
              <a:t>аттестации педагога-психолога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065224" y="4023398"/>
            <a:ext cx="4880474" cy="594097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6200">
              <a:buClr>
                <a:srgbClr val="C7D3E6"/>
              </a:buClr>
              <a:buSzPts val="2400"/>
            </a:pPr>
            <a:r>
              <a:rPr lang="ru-RU" sz="1600" b="1" dirty="0" smtClean="0">
                <a:solidFill>
                  <a:srgbClr val="002060"/>
                </a:solidFill>
                <a:latin typeface="Roboto Condensed Light"/>
                <a:ea typeface="Roboto Condensed Light"/>
              </a:rPr>
              <a:t>- при </a:t>
            </a:r>
            <a:r>
              <a:rPr lang="ru-RU" sz="1600" b="1" dirty="0">
                <a:solidFill>
                  <a:srgbClr val="002060"/>
                </a:solidFill>
                <a:latin typeface="Roboto Condensed Light"/>
                <a:ea typeface="Roboto Condensed Light"/>
              </a:rPr>
              <a:t>повышении квалификации педагогов-психологов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2202" y="915715"/>
            <a:ext cx="3800819" cy="3720785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ВАЖНО!</a:t>
            </a:r>
          </a:p>
          <a:p>
            <a:pPr algn="ctr"/>
            <a:endParaRPr lang="ru-RU" b="1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В методических рекомендациях задано максимально широкое содержание деятельности, видов работ, трудовых функции и действий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педагога-психолога ОО.</a:t>
            </a:r>
          </a:p>
          <a:p>
            <a:pPr algn="ctr"/>
            <a:endParaRPr lang="ru-RU" dirty="0">
              <a:solidFill>
                <a:srgbClr val="002060"/>
              </a:solidFill>
              <a:latin typeface="Roboto Condensed" panose="020B0604020202020204" charset="0"/>
              <a:ea typeface="Roboto Condensed" panose="020B060402020202020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Приоритеты</a:t>
            </a:r>
            <a:r>
              <a:rPr lang="ru-RU" dirty="0" smtClean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и объем видов работ, реализуемых педагогом-психологом, определяются</a:t>
            </a:r>
            <a:r>
              <a:rPr lang="ru-RU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 учетом целей и актуальной ситуации, сложившейся в ОО</a:t>
            </a:r>
            <a:r>
              <a:rPr lang="ru-RU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, </a:t>
            </a:r>
            <a:r>
              <a:rPr lang="ru-RU" b="1" dirty="0">
                <a:solidFill>
                  <a:srgbClr val="002060"/>
                </a:solidFill>
                <a:latin typeface="Roboto Condensed" panose="020B0604020202020204" charset="0"/>
                <a:ea typeface="Roboto Condensed" panose="020B0604020202020204" charset="0"/>
              </a:rPr>
              <a:t>специфики реализуемых образовательных программ, особенностей контингента, уровня квалификации, возможностей ОО.</a:t>
            </a:r>
          </a:p>
        </p:txBody>
      </p:sp>
    </p:spTree>
    <p:extLst>
      <p:ext uri="{BB962C8B-B14F-4D97-AF65-F5344CB8AC3E}">
        <p14:creationId xmlns:p14="http://schemas.microsoft.com/office/powerpoint/2010/main" val="190731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8"/>
          <p:cNvSpPr txBox="1">
            <a:spLocks noGrp="1"/>
          </p:cNvSpPr>
          <p:nvPr>
            <p:ph type="title"/>
          </p:nvPr>
        </p:nvSpPr>
        <p:spPr>
          <a:xfrm>
            <a:off x="88135" y="355569"/>
            <a:ext cx="6367749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1800" dirty="0"/>
              <a:t>Методические рекомендации</a:t>
            </a:r>
            <a:br>
              <a:rPr lang="ru-RU" sz="1800" dirty="0"/>
            </a:br>
            <a:r>
              <a:rPr lang="ru-RU" sz="1800" dirty="0"/>
              <a:t>по созданию условий для психологического сопровождения</a:t>
            </a:r>
            <a:br>
              <a:rPr lang="ru-RU" sz="1800" dirty="0"/>
            </a:br>
            <a:r>
              <a:rPr lang="ru-RU" sz="1800" dirty="0"/>
              <a:t>обучающихся общеобразовательных организаций позволят :</a:t>
            </a:r>
            <a:endParaRPr sz="1800" dirty="0"/>
          </a:p>
        </p:txBody>
      </p:sp>
      <p:sp>
        <p:nvSpPr>
          <p:cNvPr id="446" name="Google Shape;446;p2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6" name="Прямоугольник 5"/>
          <p:cNvSpPr/>
          <p:nvPr/>
        </p:nvSpPr>
        <p:spPr>
          <a:xfrm>
            <a:off x="267750" y="1443501"/>
            <a:ext cx="8038968" cy="31700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Roboto Condensed Light"/>
                <a:ea typeface="Roboto Condensed Light"/>
              </a:rPr>
              <a:t>Представить  цели психологического сопровождения образования в виде системы ключевых задач, приоритетных для конкретной школы;</a:t>
            </a:r>
          </a:p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002060"/>
              </a:solidFill>
              <a:latin typeface="Roboto Condensed Light"/>
              <a:ea typeface="Roboto Condensed Light"/>
            </a:endParaRPr>
          </a:p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Roboto Condensed Light"/>
                <a:ea typeface="Roboto Condensed Light"/>
              </a:rPr>
              <a:t>Описать деятельность педагога-психолога не в виде отдельных трудовых функций, действий и операций, а </a:t>
            </a:r>
            <a:r>
              <a:rPr lang="ru-RU" sz="2000" b="1" dirty="0" smtClean="0">
                <a:solidFill>
                  <a:srgbClr val="002060"/>
                </a:solidFill>
                <a:latin typeface="Roboto Condensed Light"/>
                <a:ea typeface="Roboto Condensed Light"/>
              </a:rPr>
              <a:t>специфики </a:t>
            </a:r>
            <a:r>
              <a:rPr lang="ru-RU" sz="2000" b="1" dirty="0">
                <a:solidFill>
                  <a:srgbClr val="002060"/>
                </a:solidFill>
                <a:latin typeface="Roboto Condensed Light"/>
                <a:ea typeface="Roboto Condensed Light"/>
              </a:rPr>
              <a:t>их содержания в единстве;</a:t>
            </a:r>
          </a:p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002060"/>
              </a:solidFill>
              <a:latin typeface="Roboto Condensed Light"/>
              <a:ea typeface="Roboto Condensed Light"/>
            </a:endParaRPr>
          </a:p>
          <a:p>
            <a:pPr marL="419100" indent="-342900">
              <a:buClr>
                <a:schemeClr val="accent1">
                  <a:lumMod val="75000"/>
                </a:schemeClr>
              </a:buClr>
              <a:buSzPts val="2400"/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Roboto Condensed Light"/>
                <a:ea typeface="Roboto Condensed Light"/>
              </a:rPr>
              <a:t>Выделить основные эффекты психологического сопровождения образования в виде достижения образовательных результатов обучающихся в конкретной общеобразовательной организации.</a:t>
            </a:r>
            <a:endParaRPr lang="ru-RU" sz="2000" dirty="0">
              <a:solidFill>
                <a:srgbClr val="002060"/>
              </a:solidFill>
              <a:latin typeface="Roboto Condensed Light"/>
              <a:ea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10964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10273</TotalTime>
  <Words>1164</Words>
  <Application>Microsoft Office PowerPoint</Application>
  <PresentationFormat>Экран (16:9)</PresentationFormat>
  <Paragraphs>262</Paragraphs>
  <Slides>30</Slides>
  <Notes>25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Roboto Condensed</vt:lpstr>
      <vt:lpstr>Roboto Condensed Light</vt:lpstr>
      <vt:lpstr>Arvo</vt:lpstr>
      <vt:lpstr>Arial</vt:lpstr>
      <vt:lpstr>Wingdings</vt:lpstr>
      <vt:lpstr>Salerio template</vt:lpstr>
      <vt:lpstr>ПО СОЗДАНИЮ УСЛОВИЙ ДЛЯ ПСИХОЛОГИЧЕСКОГО СОПРОВОЖДЕНИЯ ОБУЧАЮЩИХСЯ ОБЩЕОБРАЗОВАТЕЛЬНЫХ ОРГАНИЗАЦИЙ (в рамках апробации моделей  функционирования психологической службы  в общеобразовательных организациях федерального проекта «Современная школа»  Национального проекта «Образование»)</vt:lpstr>
      <vt:lpstr>Васягина Наталия Николаевна  Главный внештатный эксперт-психолог  Министерства образования и молодежной политики Свердловской области,  заведующий кафедрой психологии образования  ФГБОУ ВО «Уральский государственный педагогический университет»,  доктор психологических наук, профессор</vt:lpstr>
      <vt:lpstr>Национальный проект «Образование»</vt:lpstr>
      <vt:lpstr>Федеральные проекты,  входящие в национальный проект «Образование»</vt:lpstr>
      <vt:lpstr>Федеральный проект «Современная школа»</vt:lpstr>
      <vt:lpstr>Методические рекомендации по созданию условий для психологического сопровождения обучающихся общеобразовательных организаций  </vt:lpstr>
      <vt:lpstr>Содержание методических рекомендаций</vt:lpstr>
      <vt:lpstr>Области применения методических рекомендаций</vt:lpstr>
      <vt:lpstr>Методические рекомендации по созданию условий для психологического сопровождения обучающихся общеобразовательных организаций позволят :</vt:lpstr>
      <vt:lpstr>Регионы - участники апробации</vt:lpstr>
      <vt:lpstr>Задачи по апробации методических рекомендаций:</vt:lpstr>
      <vt:lpstr>100 общеобразовательных организаций – участники апробации в Свердловской области </vt:lpstr>
      <vt:lpstr>Баринова Елена Сергеевна Руководитель службы по оказанию услуг психолого-педагогической, методической и консультативной поддержки гражданам, имеющим детей,  ГБУ СО «Центр психолого-педагогической, медицинской и социальной помощи «Ладо»</vt:lpstr>
      <vt:lpstr>Презентация PowerPoint</vt:lpstr>
      <vt:lpstr>Мероприятия, направленные на обсуждение отдельных аспектов деятельности педагога-психолога ОО</vt:lpstr>
      <vt:lpstr>Муниципальное образование «город Екатеринбург»</vt:lpstr>
      <vt:lpstr>Южный управленческий округ</vt:lpstr>
      <vt:lpstr>Западный управленческий округ</vt:lpstr>
      <vt:lpstr>Горнозаводской управленческий округ</vt:lpstr>
      <vt:lpstr>Северный управленческий округ</vt:lpstr>
      <vt:lpstr>Восточный управленческий округ</vt:lpstr>
      <vt:lpstr>Контрольно-обобщающий этап апробации</vt:lpstr>
      <vt:lpstr>Шемпелева Наталья Ивановна Заместитель директора (руководитель филиала)  ГБУ СО «Центр психолого-педагогической, медицинской и социальной помощи «Ладо»</vt:lpstr>
      <vt:lpstr>Региональный ресурсный центр по психолого-педагогическому сопровождению на базе ГБУ СО «ЦППМСП «Ладо»</vt:lpstr>
      <vt:lpstr>Муниципальное образование  «город Екатеринбург»</vt:lpstr>
      <vt:lpstr>Южный управленческий округ</vt:lpstr>
      <vt:lpstr>Западный управленческий округ</vt:lpstr>
      <vt:lpstr>Горнозаводской, Северный, Восточный управленческие округа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Алан</dc:creator>
  <cp:lastModifiedBy>Григорьева Марина Алексеевна</cp:lastModifiedBy>
  <cp:revision>244</cp:revision>
  <dcterms:modified xsi:type="dcterms:W3CDTF">2019-10-10T07:40:38Z</dcterms:modified>
</cp:coreProperties>
</file>